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19" r:id="rId4"/>
  </p:sldMasterIdLst>
  <p:notesMasterIdLst>
    <p:notesMasterId r:id="rId16"/>
  </p:notesMasterIdLst>
  <p:handoutMasterIdLst>
    <p:handoutMasterId r:id="rId17"/>
  </p:handoutMasterIdLst>
  <p:sldIdLst>
    <p:sldId id="412" r:id="rId5"/>
    <p:sldId id="427" r:id="rId6"/>
    <p:sldId id="414" r:id="rId7"/>
    <p:sldId id="419" r:id="rId8"/>
    <p:sldId id="418" r:id="rId9"/>
    <p:sldId id="434" r:id="rId10"/>
    <p:sldId id="426" r:id="rId11"/>
    <p:sldId id="422" r:id="rId12"/>
    <p:sldId id="429" r:id="rId13"/>
    <p:sldId id="425" r:id="rId14"/>
    <p:sldId id="326" r:id="rId15"/>
  </p:sldIdLst>
  <p:sldSz cx="10080625" cy="5670550"/>
  <p:notesSz cx="9944100" cy="6805613"/>
  <p:defaultTextStyle>
    <a:defPPr>
      <a:defRPr lang="de-DE"/>
    </a:defPPr>
    <a:lvl1pPr marL="0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005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8011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2016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022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027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4032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38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043" algn="l" defTabSz="1008011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6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01">
          <p15:clr>
            <a:srgbClr val="A4A3A4"/>
          </p15:clr>
        </p15:guide>
        <p15:guide id="2" pos="3127">
          <p15:clr>
            <a:srgbClr val="A4A3A4"/>
          </p15:clr>
        </p15:guide>
        <p15:guide id="3" orient="horz" pos="2144">
          <p15:clr>
            <a:srgbClr val="A4A3A4"/>
          </p15:clr>
        </p15:guide>
        <p15:guide id="4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AD9"/>
    <a:srgbClr val="C9D200"/>
    <a:srgbClr val="000000"/>
    <a:srgbClr val="B10024"/>
    <a:srgbClr val="ABB400"/>
    <a:srgbClr val="FFFFFF"/>
    <a:srgbClr val="EEEBE5"/>
    <a:srgbClr val="E1DDD9"/>
    <a:srgbClr val="8E8D8F"/>
    <a:srgbClr val="C3BC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unkle Formatvorlag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unkle Formatvorlage 2 - Akzent 3/Akz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9557" autoAdjust="0"/>
  </p:normalViewPr>
  <p:slideViewPr>
    <p:cSldViewPr snapToGrid="0" snapToObjects="1">
      <p:cViewPr varScale="1">
        <p:scale>
          <a:sx n="85" d="100"/>
          <a:sy n="85" d="100"/>
        </p:scale>
        <p:origin x="654" y="84"/>
      </p:cViewPr>
      <p:guideLst>
        <p:guide orient="horz" pos="1786"/>
        <p:guide pos="31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4" d="100"/>
        <a:sy n="114" d="100"/>
      </p:scale>
      <p:origin x="0" y="0"/>
    </p:cViewPr>
  </p:sorterViewPr>
  <p:notesViewPr>
    <p:cSldViewPr snapToGrid="0" snapToObjects="1">
      <p:cViewPr varScale="1">
        <p:scale>
          <a:sx n="54" d="100"/>
          <a:sy n="54" d="100"/>
        </p:scale>
        <p:origin x="84" y="1776"/>
      </p:cViewPr>
      <p:guideLst>
        <p:guide orient="horz" pos="2101"/>
        <p:guide pos="3127"/>
        <p:guide orient="horz" pos="2144"/>
        <p:guide pos="3133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3" y="6464649"/>
            <a:ext cx="4309406" cy="339912"/>
          </a:xfrm>
          <a:prstGeom prst="rect">
            <a:avLst/>
          </a:prstGeom>
        </p:spPr>
        <p:txBody>
          <a:bodyPr vert="horz" lIns="88291" tIns="44145" rIns="88291" bIns="44145" rtlCol="0" anchor="b"/>
          <a:lstStyle>
            <a:lvl1pPr algn="l">
              <a:defRPr sz="11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32985" y="6464726"/>
            <a:ext cx="4309573" cy="339367"/>
          </a:xfrm>
          <a:prstGeom prst="rect">
            <a:avLst/>
          </a:prstGeom>
        </p:spPr>
        <p:txBody>
          <a:bodyPr vert="horz" lIns="88291" tIns="44145" rIns="88291" bIns="44145" rtlCol="0" anchor="b"/>
          <a:lstStyle>
            <a:lvl1pPr algn="r">
              <a:defRPr sz="1100"/>
            </a:lvl1pPr>
          </a:lstStyle>
          <a:p>
            <a:fld id="{358EA544-6BD7-47C8-9485-B2A9A1E4F95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5692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gray">
          <a:xfrm>
            <a:off x="158750" y="296863"/>
            <a:ext cx="3038475" cy="1709737"/>
          </a:xfrm>
          <a:prstGeom prst="rect">
            <a:avLst/>
          </a:prstGeom>
          <a:noFill/>
          <a:ln w="3175">
            <a:noFill/>
          </a:ln>
        </p:spPr>
        <p:txBody>
          <a:bodyPr vert="horz" lIns="95637" tIns="47819" rIns="95637" bIns="47819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3297571" y="296427"/>
            <a:ext cx="6397160" cy="629904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" y="5905169"/>
            <a:ext cx="2883445" cy="436314"/>
          </a:xfrm>
          <a:prstGeom prst="rect">
            <a:avLst/>
          </a:prstGeom>
        </p:spPr>
        <p:txBody>
          <a:bodyPr vert="horz" lIns="173802" tIns="0" rIns="0" bIns="0" rtlCol="0" anchor="b" anchorCtr="0"/>
          <a:lstStyle>
            <a:lvl1pPr algn="l">
              <a:lnSpc>
                <a:spcPct val="105000"/>
              </a:lnSpc>
              <a:defRPr sz="11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2" y="6336610"/>
            <a:ext cx="2883445" cy="258865"/>
          </a:xfrm>
          <a:prstGeom prst="rect">
            <a:avLst/>
          </a:prstGeom>
        </p:spPr>
        <p:txBody>
          <a:bodyPr vert="horz" lIns="173802" tIns="0" rIns="0" bIns="0" rtlCol="0" anchor="t" anchorCtr="0"/>
          <a:lstStyle>
            <a:lvl1pPr algn="l">
              <a:defRPr sz="11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Seite </a:t>
            </a:r>
            <a:fld id="{620D9F60-E376-4B4C-B200-3C688A0EA474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3135470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177800" indent="-177800" algn="l" defTabSz="1008011" rtl="0" eaLnBrk="1" latinLnBrk="0" hangingPunct="1">
      <a:lnSpc>
        <a:spcPct val="105000"/>
      </a:lnSpc>
      <a:spcAft>
        <a:spcPts val="500"/>
      </a:spcAft>
      <a:buFont typeface="Arial" pitchFamily="34" charset="0"/>
      <a:buNone/>
      <a:defRPr sz="1100" kern="1200">
        <a:solidFill>
          <a:srgbClr val="000000"/>
        </a:solidFill>
        <a:latin typeface="Arial" pitchFamily="34" charset="0"/>
        <a:ea typeface="+mn-ea"/>
        <a:cs typeface="Arial" pitchFamily="34" charset="0"/>
      </a:defRPr>
    </a:lvl1pPr>
    <a:lvl2pPr marL="263525" indent="-176213" algn="l" defTabSz="1008011" rtl="0" eaLnBrk="1" latinLnBrk="0" hangingPunct="1">
      <a:lnSpc>
        <a:spcPct val="105000"/>
      </a:lnSpc>
      <a:spcAft>
        <a:spcPts val="500"/>
      </a:spcAft>
      <a:buFont typeface="Arial" pitchFamily="34" charset="0"/>
      <a:buChar char="▪"/>
      <a:defRPr sz="1100" kern="1200">
        <a:solidFill>
          <a:srgbClr val="000000"/>
        </a:solidFill>
        <a:latin typeface="Arial" pitchFamily="34" charset="0"/>
        <a:ea typeface="+mn-ea"/>
        <a:cs typeface="Arial" pitchFamily="34" charset="0"/>
      </a:defRPr>
    </a:lvl2pPr>
    <a:lvl3pPr marL="355600" indent="-176213" algn="l" defTabSz="1008011" rtl="0" eaLnBrk="1" latinLnBrk="0" hangingPunct="1">
      <a:lnSpc>
        <a:spcPct val="105000"/>
      </a:lnSpc>
      <a:spcAft>
        <a:spcPts val="500"/>
      </a:spcAft>
      <a:buFont typeface="Arial" pitchFamily="34" charset="0"/>
      <a:buChar char="▪"/>
      <a:defRPr sz="1100" kern="1200">
        <a:solidFill>
          <a:srgbClr val="000000"/>
        </a:solidFill>
        <a:latin typeface="Arial" pitchFamily="34" charset="0"/>
        <a:ea typeface="+mn-ea"/>
        <a:cs typeface="Arial" pitchFamily="34" charset="0"/>
      </a:defRPr>
    </a:lvl3pPr>
    <a:lvl4pPr marL="446088" indent="-176213" algn="l" defTabSz="1008011" rtl="0" eaLnBrk="1" latinLnBrk="0" hangingPunct="1">
      <a:lnSpc>
        <a:spcPct val="105000"/>
      </a:lnSpc>
      <a:spcAft>
        <a:spcPts val="500"/>
      </a:spcAft>
      <a:buFont typeface="Arial" pitchFamily="34" charset="0"/>
      <a:buChar char="▪"/>
      <a:defRPr sz="1100" kern="1200">
        <a:solidFill>
          <a:srgbClr val="000000"/>
        </a:solidFill>
        <a:latin typeface="Arial" pitchFamily="34" charset="0"/>
        <a:ea typeface="+mn-ea"/>
        <a:cs typeface="Arial" pitchFamily="34" charset="0"/>
      </a:defRPr>
    </a:lvl4pPr>
    <a:lvl5pPr marL="538163" indent="-176213" algn="l" defTabSz="1008011" rtl="0" eaLnBrk="1" latinLnBrk="0" hangingPunct="1">
      <a:lnSpc>
        <a:spcPct val="105000"/>
      </a:lnSpc>
      <a:spcAft>
        <a:spcPts val="500"/>
      </a:spcAft>
      <a:buFont typeface="Arial" pitchFamily="34" charset="0"/>
      <a:buChar char="▪"/>
      <a:defRPr sz="1100" kern="1200">
        <a:solidFill>
          <a:srgbClr val="000000"/>
        </a:solidFill>
        <a:latin typeface="Arial" pitchFamily="34" charset="0"/>
        <a:ea typeface="+mn-ea"/>
        <a:cs typeface="Arial" pitchFamily="34" charset="0"/>
      </a:defRPr>
    </a:lvl5pPr>
    <a:lvl6pPr marL="2520027" algn="l" defTabSz="10080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24032" algn="l" defTabSz="10080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8038" algn="l" defTabSz="10080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32043" algn="l" defTabSz="100801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58750" y="296863"/>
            <a:ext cx="3038475" cy="17097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620D9F60-E376-4B4C-B200-3C688A0EA474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98871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1071563" y="433388"/>
            <a:ext cx="4440238" cy="24987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620D9F60-E376-4B4C-B200-3C688A0EA474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2408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1071563" y="433388"/>
            <a:ext cx="4440238" cy="24987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620D9F60-E376-4B4C-B200-3C688A0EA474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7262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58750" y="296863"/>
            <a:ext cx="3038475" cy="170973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620D9F60-E376-4B4C-B200-3C688A0EA474}" type="slidenum">
              <a:rPr lang="de-DE" smtClean="0"/>
              <a:pPr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34802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1071563" y="433388"/>
            <a:ext cx="4440238" cy="24987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620D9F60-E376-4B4C-B200-3C688A0EA474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8604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7" descr="BBR-Label-Querformat-EPS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7563904" y="363600"/>
            <a:ext cx="2152192" cy="10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Bild 7" descr="BBR-Label-Querformat-EPS.gif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 bwMode="hidden">
          <a:xfrm>
            <a:off x="7560000" y="360000"/>
            <a:ext cx="216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hteck 5"/>
          <p:cNvSpPr>
            <a:spLocks/>
          </p:cNvSpPr>
          <p:nvPr/>
        </p:nvSpPr>
        <p:spPr bwMode="white">
          <a:xfrm>
            <a:off x="179664" y="3375347"/>
            <a:ext cx="9720000" cy="2160000"/>
          </a:xfrm>
          <a:prstGeom prst="rect">
            <a:avLst/>
          </a:prstGeom>
          <a:gradFill>
            <a:gsLst>
              <a:gs pos="0">
                <a:srgbClr val="008AD9"/>
              </a:gs>
              <a:gs pos="100000">
                <a:srgbClr val="006EA3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1008011" rtl="0" eaLnBrk="1" latinLnBrk="0" hangingPunct="1">
              <a:defRPr/>
            </a:pPr>
            <a:endParaRPr lang="en-US" sz="2000" kern="1200" noProof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664" y="3735396"/>
            <a:ext cx="6840261" cy="1260169"/>
          </a:xfrm>
        </p:spPr>
        <p:txBody>
          <a:bodyPr lIns="360000" tIns="0" bIns="144000" anchor="b" anchorCtr="0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79664" y="4995564"/>
            <a:ext cx="6840912" cy="180025"/>
          </a:xfrm>
          <a:prstGeom prst="rect">
            <a:avLst/>
          </a:prstGeom>
        </p:spPr>
        <p:txBody>
          <a:bodyPr vert="horz" lIns="360000" tIns="0" rIns="360000" bIns="0" rtlCol="0" anchor="t" anchorCtr="0"/>
          <a:lstStyle>
            <a:lvl1pPr marL="0" indent="0" algn="l" defTabSz="1008011" rtl="0" eaLnBrk="1" latinLnBrk="0" hangingPunct="1">
              <a:buNone/>
              <a:defRPr lang="de-DE" sz="900" b="1" kern="1200" dirty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04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00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8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2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 smtClean="0"/>
              <a:t>Formatvorlage</a:t>
            </a:r>
            <a:r>
              <a:rPr lang="en-GB" noProof="0" dirty="0" smtClean="0"/>
              <a:t> des </a:t>
            </a:r>
            <a:r>
              <a:rPr lang="en-GB" noProof="0" dirty="0" err="1" smtClean="0"/>
              <a:t>Untertitelmasters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179388" y="3375025"/>
            <a:ext cx="6840538" cy="360370"/>
          </a:xfrm>
          <a:prstGeom prst="rect">
            <a:avLst/>
          </a:prstGeom>
        </p:spPr>
        <p:txBody>
          <a:bodyPr lIns="360000" tIns="144000" rIns="0" bIns="0"/>
          <a:lstStyle>
            <a:lvl1pPr>
              <a:buNone/>
              <a:defRPr sz="1100" b="1">
                <a:solidFill>
                  <a:srgbClr val="C9D200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179388" y="5175587"/>
            <a:ext cx="6840538" cy="180975"/>
          </a:xfrm>
          <a:prstGeom prst="rect">
            <a:avLst/>
          </a:prstGeom>
        </p:spPr>
        <p:txBody>
          <a:bodyPr lIns="360000" tIns="0" rIns="360000" bIns="0"/>
          <a:lstStyle>
            <a:lvl1pPr marL="0" indent="0">
              <a:buFontTx/>
              <a:buNone/>
              <a:defRPr lang="de-DE" sz="900" kern="1200" dirty="0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buFontTx/>
              <a:buNone/>
              <a:defRPr lang="de-DE" sz="900" kern="1200" dirty="0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>
              <a:buFontTx/>
              <a:buNone/>
              <a:defRPr lang="de-DE" sz="900" kern="1200" dirty="0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buFontTx/>
              <a:buNone/>
              <a:defRPr lang="de-DE" sz="900" kern="1200" dirty="0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>
              <a:buFontTx/>
              <a:buNone/>
              <a:defRPr lang="de-DE" sz="900" kern="1200" dirty="0" smtClean="0">
                <a:solidFill>
                  <a:srgbClr val="FFFFFF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endParaRPr lang="en-US" noProof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778" y="1346756"/>
            <a:ext cx="9209071" cy="3870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16631"/>
      </p:ext>
    </p:extLst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blue">
    <p:bg bwMode="grayWhite">
      <p:bgPr>
        <a:gradFill>
          <a:gsLst>
            <a:gs pos="0">
              <a:srgbClr val="008AD9"/>
            </a:gs>
            <a:gs pos="100000">
              <a:srgbClr val="006EA3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>
            <a:spLocks/>
          </p:cNvSpPr>
          <p:nvPr/>
        </p:nvSpPr>
        <p:spPr bwMode="blackWhite">
          <a:xfrm>
            <a:off x="179664" y="3375347"/>
            <a:ext cx="9720000" cy="2160000"/>
          </a:xfrm>
          <a:prstGeom prst="rect">
            <a:avLst/>
          </a:prstGeom>
          <a:noFill/>
          <a:ln w="1270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1008011" rtl="0" eaLnBrk="1" latinLnBrk="0" hangingPunct="1">
              <a:defRPr/>
            </a:pPr>
            <a:endParaRPr lang="en-GB" sz="2000" kern="1200" noProof="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664" y="3735396"/>
            <a:ext cx="6840261" cy="1260169"/>
          </a:xfrm>
        </p:spPr>
        <p:txBody>
          <a:bodyPr lIns="360000" tIns="0" bIns="144000" anchor="b" anchorCtr="0">
            <a:noAutofit/>
          </a:bodyPr>
          <a:lstStyle>
            <a:lvl1pPr algn="l">
              <a:lnSpc>
                <a:spcPct val="100000"/>
              </a:lnSpc>
              <a:defRPr sz="2400" b="1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pic>
        <p:nvPicPr>
          <p:cNvPr id="9" name="Bild 7" descr="BBR-Label-Querformat-EPS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7563904" y="363600"/>
            <a:ext cx="2152192" cy="10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ld 7" descr="BBR-Label-Querformat-EPS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 bwMode="hidden">
          <a:xfrm>
            <a:off x="7560000" y="360000"/>
            <a:ext cx="2160000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 bwMode="blackWhite">
          <a:xfrm>
            <a:off x="180000" y="1260001"/>
            <a:ext cx="9720000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bIns="90000"/>
          <a:lstStyle>
            <a:lvl1pPr>
              <a:lnSpc>
                <a:spcPct val="105000"/>
              </a:lnSpc>
              <a:defRPr/>
            </a:lvl1pPr>
          </a:lstStyle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9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10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1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White">
          <a:xfrm>
            <a:off x="180000" y="1260001"/>
            <a:ext cx="9720000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5000"/>
              </a:lnSpc>
              <a:defRPr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180000" y="1260477"/>
            <a:ext cx="6391275" cy="4229100"/>
          </a:xfrm>
          <a:prstGeom prst="rect">
            <a:avLst/>
          </a:prstGeom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9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12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180000" y="1260001"/>
            <a:ext cx="4860312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0" name="Rechteck 9"/>
          <p:cNvSpPr/>
          <p:nvPr userDrawn="1"/>
        </p:nvSpPr>
        <p:spPr bwMode="blackWhite">
          <a:xfrm>
            <a:off x="5130000" y="1260001"/>
            <a:ext cx="4770000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90000" rtlCol="0" anchor="ctr"/>
          <a:lstStyle/>
          <a:p>
            <a:pPr algn="ctr"/>
            <a:endParaRPr lang="en-GB" sz="1400" noProof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 bwMode="blackWhite">
          <a:xfrm>
            <a:off x="180000" y="1260477"/>
            <a:ext cx="4860312" cy="4229100"/>
          </a:xfrm>
          <a:prstGeom prst="rect">
            <a:avLst/>
          </a:prstGeom>
        </p:spPr>
        <p:txBody>
          <a:bodyPr lIns="180000" tIns="270000" rIns="9000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GB" noProof="0" dirty="0" err="1" smtClean="0"/>
              <a:t>Textmasterformate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5000"/>
              </a:lnSpc>
              <a:defRPr/>
            </a:lvl1pPr>
          </a:lstStyle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9" name="Textplatzhalter 12"/>
          <p:cNvSpPr>
            <a:spLocks noGrp="1"/>
          </p:cNvSpPr>
          <p:nvPr>
            <p:ph type="body" sz="quarter" idx="15"/>
          </p:nvPr>
        </p:nvSpPr>
        <p:spPr>
          <a:xfrm>
            <a:off x="5127975" y="1260477"/>
            <a:ext cx="4772025" cy="4229100"/>
          </a:xfrm>
          <a:prstGeom prst="rect">
            <a:avLst/>
          </a:prstGeom>
        </p:spPr>
        <p:txBody>
          <a:bodyPr lIns="180000" tIns="270000" rIns="9000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GB" noProof="0" dirty="0" err="1" smtClean="0"/>
              <a:t>Textmasterformate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Zweite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Dritte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Vierte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Fünfte</a:t>
            </a:r>
            <a:r>
              <a:rPr lang="en-GB" noProof="0" dirty="0" smtClean="0"/>
              <a:t> </a:t>
            </a:r>
            <a:r>
              <a:rPr lang="en-GB" noProof="0" dirty="0" err="1" smtClean="0"/>
              <a:t>Ebene</a:t>
            </a:r>
            <a:endParaRPr lang="en-GB" noProof="0" dirty="0"/>
          </a:p>
        </p:txBody>
      </p:sp>
      <p:sp>
        <p:nvSpPr>
          <p:cNvPr id="12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14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-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 bwMode="grayWhite">
          <a:xfrm>
            <a:off x="180002" y="1260001"/>
            <a:ext cx="6390000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5" name="Rechteck 14"/>
          <p:cNvSpPr/>
          <p:nvPr userDrawn="1"/>
        </p:nvSpPr>
        <p:spPr bwMode="blackWhite">
          <a:xfrm>
            <a:off x="6660000" y="1260477"/>
            <a:ext cx="3240000" cy="422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179390" y="1260477"/>
            <a:ext cx="6391275" cy="4229100"/>
          </a:xfrm>
          <a:prstGeom prst="rect">
            <a:avLst/>
          </a:prstGeom>
        </p:spPr>
        <p:txBody>
          <a:bodyPr lIns="180000" tIns="270000" rIns="9000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3"/>
          </p:nvPr>
        </p:nvSpPr>
        <p:spPr bwMode="blackGray">
          <a:xfrm>
            <a:off x="6660000" y="1260477"/>
            <a:ext cx="3240000" cy="4229100"/>
          </a:xfrm>
          <a:prstGeom prst="rect">
            <a:avLst/>
          </a:prstGeom>
          <a:solidFill>
            <a:srgbClr val="FFFFFF"/>
          </a:solidFill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lang="de-DE" sz="1150" kern="1200" dirty="0">
                <a:solidFill>
                  <a:srgbClr val="343335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noProof="0" dirty="0" err="1" smtClean="0"/>
              <a:t>Bild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auf Symbol </a:t>
            </a:r>
            <a:r>
              <a:rPr lang="en-GB" noProof="0" dirty="0" err="1" smtClean="0"/>
              <a:t>hinzufügen</a:t>
            </a:r>
            <a:endParaRPr lang="en-GB" noProof="0" dirty="0"/>
          </a:p>
        </p:txBody>
      </p:sp>
      <p:sp>
        <p:nvSpPr>
          <p:cNvPr id="9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US" noProof="0"/>
          </a:p>
        </p:txBody>
      </p:sp>
      <p:sp>
        <p:nvSpPr>
          <p:cNvPr id="10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US" noProof="0" smtClean="0"/>
              <a:t>page </a:t>
            </a:r>
            <a:fld id="{C239CA27-86D7-4C84-9F07-29988B758EA9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 bwMode="blackWhite">
          <a:xfrm>
            <a:off x="6660000" y="1260477"/>
            <a:ext cx="3240000" cy="422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Rechteck 11"/>
          <p:cNvSpPr/>
          <p:nvPr userDrawn="1"/>
        </p:nvSpPr>
        <p:spPr bwMode="blackWhite">
          <a:xfrm>
            <a:off x="180000" y="1260001"/>
            <a:ext cx="6390002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14"/>
          </p:nvPr>
        </p:nvSpPr>
        <p:spPr>
          <a:xfrm>
            <a:off x="6653045" y="1260475"/>
            <a:ext cx="3239497" cy="4229102"/>
          </a:xfrm>
          <a:prstGeom prst="rect">
            <a:avLst/>
          </a:prstGeom>
        </p:spPr>
        <p:txBody>
          <a:bodyPr lIns="180000" tIns="270000" rIns="90000" bIns="0" anchor="ctr"/>
          <a:lstStyle>
            <a:lvl1pPr marL="0" indent="0"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Char char="▪"/>
              <a:tabLst>
                <a:tab pos="180975" algn="l"/>
                <a:tab pos="360363" algn="l"/>
              </a:tabLst>
              <a:defRPr lang="de-DE" sz="1400" kern="1200" dirty="0" smtClean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smtClean="0"/>
              <a:t>Textmasterformate durch Klicken bearbeiten</a:t>
            </a:r>
          </a:p>
          <a:p>
            <a:pPr lvl="1"/>
            <a:r>
              <a:rPr lang="en-US" noProof="0" smtClean="0"/>
              <a:t>Zweite Ebene</a:t>
            </a:r>
          </a:p>
          <a:p>
            <a:pPr lvl="2"/>
            <a:r>
              <a:rPr lang="en-US" noProof="0" smtClean="0"/>
              <a:t>Dritte Ebene</a:t>
            </a:r>
          </a:p>
          <a:p>
            <a:pPr lvl="3"/>
            <a:r>
              <a:rPr lang="en-US" noProof="0" smtClean="0"/>
              <a:t>Vierte Ebene</a:t>
            </a:r>
          </a:p>
          <a:p>
            <a:pPr lvl="4"/>
            <a:r>
              <a:rPr lang="en-US" noProof="0" smtClean="0"/>
              <a:t>Fünfte Ebene</a:t>
            </a:r>
            <a:endParaRPr lang="en-US" noProof="0"/>
          </a:p>
        </p:txBody>
      </p:sp>
      <p:sp>
        <p:nvSpPr>
          <p:cNvPr id="13" name="Bildplatzhalter 9"/>
          <p:cNvSpPr>
            <a:spLocks noGrp="1"/>
          </p:cNvSpPr>
          <p:nvPr>
            <p:ph type="pic" sz="quarter" idx="13"/>
          </p:nvPr>
        </p:nvSpPr>
        <p:spPr bwMode="blackGray">
          <a:xfrm>
            <a:off x="180002" y="1260477"/>
            <a:ext cx="6390000" cy="4229100"/>
          </a:xfrm>
          <a:prstGeom prst="rect">
            <a:avLst/>
          </a:prstGeom>
          <a:solidFill>
            <a:srgbClr val="FFFFFF"/>
          </a:solidFill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lang="de-DE" sz="1150" kern="12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noProof="0" smtClean="0"/>
              <a:t>Bild durch Klicken auf Symbol hinzufügen</a:t>
            </a:r>
            <a:endParaRPr lang="en-US" noProof="0"/>
          </a:p>
        </p:txBody>
      </p:sp>
      <p:sp>
        <p:nvSpPr>
          <p:cNvPr id="19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20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 bwMode="blackWhite">
          <a:xfrm>
            <a:off x="3510958" y="1260001"/>
            <a:ext cx="6390002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Rechteck 6"/>
          <p:cNvSpPr/>
          <p:nvPr userDrawn="1"/>
        </p:nvSpPr>
        <p:spPr bwMode="blackWhite">
          <a:xfrm>
            <a:off x="180002" y="1260477"/>
            <a:ext cx="3240000" cy="4229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11" name="Bildplatzhalter 9"/>
          <p:cNvSpPr>
            <a:spLocks noGrp="1"/>
          </p:cNvSpPr>
          <p:nvPr>
            <p:ph type="pic" sz="quarter" idx="13"/>
          </p:nvPr>
        </p:nvSpPr>
        <p:spPr bwMode="blackGray">
          <a:xfrm>
            <a:off x="3510110" y="1260477"/>
            <a:ext cx="6389892" cy="4229100"/>
          </a:xfrm>
          <a:prstGeom prst="rect">
            <a:avLst/>
          </a:prstGeom>
          <a:solidFill>
            <a:srgbClr val="FFFFFF"/>
          </a:solidFill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lang="de-DE" sz="1150" kern="12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GB" noProof="0" dirty="0" err="1" smtClean="0"/>
              <a:t>Bild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GB" noProof="0" dirty="0" smtClean="0"/>
              <a:t> auf Symbol </a:t>
            </a:r>
            <a:r>
              <a:rPr lang="en-GB" noProof="0" dirty="0" err="1" smtClean="0"/>
              <a:t>hinzufügen</a:t>
            </a:r>
            <a:endParaRPr lang="en-GB" noProof="0" dirty="0"/>
          </a:p>
        </p:txBody>
      </p:sp>
      <p:sp>
        <p:nvSpPr>
          <p:cNvPr id="12" name="Bildplatzhalter 9"/>
          <p:cNvSpPr>
            <a:spLocks noGrp="1"/>
          </p:cNvSpPr>
          <p:nvPr>
            <p:ph type="pic" sz="quarter" idx="15"/>
          </p:nvPr>
        </p:nvSpPr>
        <p:spPr bwMode="blackGray">
          <a:xfrm>
            <a:off x="180000" y="1260477"/>
            <a:ext cx="3240000" cy="4229100"/>
          </a:xfrm>
          <a:prstGeom prst="rect">
            <a:avLst/>
          </a:prstGeom>
          <a:solidFill>
            <a:srgbClr val="FFFFFF"/>
          </a:solidFill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lang="de-DE" sz="1150" kern="12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GB" noProof="0" dirty="0" err="1" smtClean="0"/>
              <a:t>Bild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auf Symbol </a:t>
            </a:r>
            <a:r>
              <a:rPr lang="en-GB" noProof="0" dirty="0" err="1" smtClean="0"/>
              <a:t>hinzufügen</a:t>
            </a:r>
            <a:endParaRPr lang="en-GB" noProof="0" dirty="0"/>
          </a:p>
        </p:txBody>
      </p:sp>
      <p:sp>
        <p:nvSpPr>
          <p:cNvPr id="9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10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 bwMode="blackWhite">
          <a:xfrm>
            <a:off x="180000" y="1260001"/>
            <a:ext cx="9720000" cy="4229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noProof="0" smtClean="0"/>
              <a:t>Titelmasterformat durch Klicken bearbeiten</a:t>
            </a:r>
            <a:endParaRPr lang="en-US" noProof="0"/>
          </a:p>
        </p:txBody>
      </p:sp>
      <p:sp>
        <p:nvSpPr>
          <p:cNvPr id="8" name="Bildplatzhalter 9"/>
          <p:cNvSpPr>
            <a:spLocks noGrp="1"/>
          </p:cNvSpPr>
          <p:nvPr>
            <p:ph type="pic" sz="quarter" idx="13"/>
          </p:nvPr>
        </p:nvSpPr>
        <p:spPr bwMode="blackGray">
          <a:xfrm>
            <a:off x="180000" y="1260477"/>
            <a:ext cx="9720000" cy="4229100"/>
          </a:xfrm>
          <a:prstGeom prst="rect">
            <a:avLst/>
          </a:prstGeom>
          <a:solidFill>
            <a:srgbClr val="FFFFFF"/>
          </a:solidFill>
        </p:spPr>
        <p:txBody>
          <a:bodyPr lIns="180000" tIns="270000" rIns="0" bIns="0"/>
          <a:lstStyle>
            <a:lvl1pPr algn="l" defTabSz="1008011" rtl="0" eaLnBrk="1" latinLnBrk="0" hangingPunct="1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  <a:defRPr lang="de-DE" sz="1150" kern="1200" dirty="0">
                <a:solidFill>
                  <a:srgbClr val="000000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noProof="0" dirty="0" err="1" smtClean="0"/>
              <a:t>Bild</a:t>
            </a:r>
            <a:r>
              <a:rPr lang="en-US" noProof="0" dirty="0" smtClean="0"/>
              <a:t> </a:t>
            </a:r>
            <a:r>
              <a:rPr lang="en-US" noProof="0" dirty="0" err="1" smtClean="0"/>
              <a:t>durch</a:t>
            </a:r>
            <a:r>
              <a:rPr lang="en-US" noProof="0" dirty="0" smtClean="0"/>
              <a:t> </a:t>
            </a:r>
            <a:r>
              <a:rPr lang="en-US" noProof="0" dirty="0" err="1" smtClean="0"/>
              <a:t>Klicken</a:t>
            </a:r>
            <a:r>
              <a:rPr lang="en-US" noProof="0" dirty="0" smtClean="0"/>
              <a:t> auf Symbol </a:t>
            </a:r>
            <a:r>
              <a:rPr lang="en-US" noProof="0" dirty="0" err="1" smtClean="0"/>
              <a:t>hinzufügen</a:t>
            </a:r>
            <a:endParaRPr lang="en-US" noProof="0" dirty="0"/>
          </a:p>
        </p:txBody>
      </p:sp>
      <p:sp>
        <p:nvSpPr>
          <p:cNvPr id="10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04170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12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04170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008AD9"/>
            </a:gs>
            <a:gs pos="100000">
              <a:srgbClr val="006EA3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 7" descr="BBR-Label-Querformat-EPS.gif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 bwMode="gray">
          <a:xfrm>
            <a:off x="8399002" y="241200"/>
            <a:ext cx="1432395" cy="7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Bild 7" descr="BBR-Label-Querformat-EPS.gif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 bwMode="hidden">
          <a:xfrm>
            <a:off x="8396419" y="241200"/>
            <a:ext cx="1440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80002" y="180000"/>
            <a:ext cx="6390000" cy="1080000"/>
          </a:xfrm>
          <a:prstGeom prst="rect">
            <a:avLst/>
          </a:prstGeom>
        </p:spPr>
        <p:txBody>
          <a:bodyPr vert="horz" lIns="180000" tIns="0" rIns="0" bIns="90000" rtlCol="0" anchor="ctr" anchorCtr="0">
            <a:noAutofit/>
          </a:bodyPr>
          <a:lstStyle/>
          <a:p>
            <a:r>
              <a:rPr lang="en-GB" noProof="0" dirty="0" err="1" smtClean="0"/>
              <a:t>Titelmasterformat</a:t>
            </a:r>
            <a:r>
              <a:rPr lang="en-GB" noProof="0" dirty="0" smtClean="0"/>
              <a:t> </a:t>
            </a:r>
            <a:r>
              <a:rPr lang="en-GB" noProof="0" dirty="0" err="1" smtClean="0"/>
              <a:t>durch</a:t>
            </a:r>
            <a:r>
              <a:rPr lang="en-GB" noProof="0" dirty="0" smtClean="0"/>
              <a:t> </a:t>
            </a:r>
            <a:r>
              <a:rPr lang="en-GB" noProof="0" dirty="0" err="1" smtClean="0"/>
              <a:t>Klicken</a:t>
            </a:r>
            <a:r>
              <a:rPr lang="en-GB" noProof="0" dirty="0" smtClean="0"/>
              <a:t> </a:t>
            </a:r>
            <a:r>
              <a:rPr lang="en-GB" noProof="0" dirty="0" err="1" smtClean="0"/>
              <a:t>bearbeiten</a:t>
            </a:r>
            <a:endParaRPr lang="en-GB" noProof="0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3"/>
          </p:nvPr>
        </p:nvSpPr>
        <p:spPr>
          <a:xfrm>
            <a:off x="173844" y="5516282"/>
            <a:ext cx="31908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50">
                <a:solidFill>
                  <a:srgbClr val="FFFFFF"/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>
          <a:xfrm>
            <a:off x="7539867" y="5516282"/>
            <a:ext cx="2352675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50">
                <a:solidFill>
                  <a:srgbClr val="FFFFFF"/>
                </a:solidFill>
              </a:defRPr>
            </a:lvl1pPr>
          </a:lstStyle>
          <a:p>
            <a:r>
              <a:rPr lang="en-GB" noProof="0" dirty="0" smtClean="0"/>
              <a:t>page </a:t>
            </a:r>
            <a:fld id="{C239CA27-86D7-4C84-9F07-29988B758EA9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0" r:id="rId1"/>
    <p:sldLayoutId id="2147484321" r:id="rId2"/>
    <p:sldLayoutId id="2147484322" r:id="rId3"/>
    <p:sldLayoutId id="2147484323" r:id="rId4"/>
    <p:sldLayoutId id="2147484324" r:id="rId5"/>
    <p:sldLayoutId id="2147484325" r:id="rId6"/>
    <p:sldLayoutId id="2147484326" r:id="rId7"/>
    <p:sldLayoutId id="2147484327" r:id="rId8"/>
    <p:sldLayoutId id="2147484328" r:id="rId9"/>
    <p:sldLayoutId id="2147484329" r:id="rId10"/>
  </p:sldLayoutIdLst>
  <p:transition>
    <p:wipe dir="r"/>
  </p:transition>
  <p:timing>
    <p:tnLst>
      <p:par>
        <p:cTn id="1" dur="indefinite" restart="never" nodeType="tmRoot"/>
      </p:par>
    </p:tnLst>
  </p:timing>
  <p:hf hdr="0" dt="0"/>
  <p:txStyles>
    <p:titleStyle>
      <a:lvl1pPr algn="l" defTabSz="1008011" rtl="0" eaLnBrk="1" latinLnBrk="0" hangingPunct="1">
        <a:lnSpc>
          <a:spcPct val="105000"/>
        </a:lnSpc>
        <a:spcBef>
          <a:spcPct val="0"/>
        </a:spcBef>
        <a:buNone/>
        <a:defRPr sz="1800" b="1" kern="1200" baseline="0">
          <a:solidFill>
            <a:srgbClr val="FFFFFF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80975" indent="-180975" algn="l" defTabSz="1008011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Char char="▪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58775" indent="-176213" algn="l" defTabSz="1008011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Char char="▪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41338" indent="-182563" algn="l" defTabSz="1008011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Char char="▪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5963" indent="-174625" algn="l" defTabSz="1008011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Char char="▪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898525" indent="-182563" algn="l" defTabSz="1008011" rtl="0" eaLnBrk="1" latinLnBrk="0" hangingPunct="1">
        <a:lnSpc>
          <a:spcPct val="105000"/>
        </a:lnSpc>
        <a:spcBef>
          <a:spcPts val="0"/>
        </a:spcBef>
        <a:spcAft>
          <a:spcPts val="500"/>
        </a:spcAft>
        <a:buFont typeface="Arial" pitchFamily="34" charset="0"/>
        <a:buChar char="▪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772030" indent="-252003" algn="l" defTabSz="100801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6035" indent="-252003" algn="l" defTabSz="100801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80040" indent="-252003" algn="l" defTabSz="100801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4046" indent="-252003" algn="l" defTabSz="1008011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5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8011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16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6022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27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4032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8038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2043" algn="l" defTabSz="1008011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r.turkenova@tebodin.ru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e.khakimov@tebodin.ru" TargetMode="External"/><Relationship Id="rId4" Type="http://schemas.openxmlformats.org/officeDocument/2006/relationships/hyperlink" Target="http://www.tebodin.bilfinger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10" Type="http://schemas.openxmlformats.org/officeDocument/2006/relationships/image" Target="../media/image19.gif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712" y="3380553"/>
            <a:ext cx="869318" cy="869318"/>
          </a:xfrm>
          <a:prstGeom prst="rect">
            <a:avLst/>
          </a:prstGeom>
        </p:spPr>
      </p:pic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179664" y="3735396"/>
            <a:ext cx="9713636" cy="1260169"/>
          </a:xfrm>
        </p:spPr>
        <p:txBody>
          <a:bodyPr/>
          <a:lstStyle/>
          <a:p>
            <a:r>
              <a:rPr lang="en-US" smtClean="0"/>
              <a:t>WE MAKE </a:t>
            </a:r>
            <a:r>
              <a:rPr lang="en-US" smtClean="0">
                <a:solidFill>
                  <a:srgbClr val="C9D200"/>
                </a:solidFill>
              </a:rPr>
              <a:t>IDEAS</a:t>
            </a:r>
            <a:r>
              <a:rPr lang="en-US" smtClean="0"/>
              <a:t> WORK</a:t>
            </a:r>
            <a:br>
              <a:rPr lang="en-US" smtClean="0"/>
            </a:br>
            <a:r>
              <a:rPr lang="en-US" sz="1800" smtClean="0"/>
              <a:t>Features of the design, construction and engineering of industrial faculties in Russia</a:t>
            </a:r>
            <a:endParaRPr lang="en-US" sz="180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mtClean="0"/>
              <a:t>Tebodin </a:t>
            </a:r>
            <a:endParaRPr lang="en-US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mtClean="0"/>
              <a:t>Verona | 24-10-16</a:t>
            </a:r>
          </a:p>
          <a:p>
            <a:endParaRPr lang="en-US" dirty="0"/>
          </a:p>
        </p:txBody>
      </p:sp>
      <p:sp>
        <p:nvSpPr>
          <p:cNvPr id="7" name="Untertitel 2"/>
          <p:cNvSpPr>
            <a:spLocks noGrp="1"/>
          </p:cNvSpPr>
          <p:nvPr>
            <p:ph type="subTitle" idx="1"/>
          </p:nvPr>
        </p:nvSpPr>
        <p:spPr>
          <a:xfrm>
            <a:off x="179664" y="4995564"/>
            <a:ext cx="6840912" cy="180025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AIP | Business Mission to Italy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990" y="3703572"/>
            <a:ext cx="836691" cy="92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263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Our main services</a:t>
            </a:r>
            <a:endParaRPr lang="en-GB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C239CA27-86D7-4C84-9F07-29988B758EA9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Rectangle 5"/>
          <p:cNvSpPr/>
          <p:nvPr/>
        </p:nvSpPr>
        <p:spPr>
          <a:xfrm>
            <a:off x="126344" y="2468413"/>
            <a:ext cx="1968223" cy="2764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B10024"/>
              </a:buClr>
            </a:pPr>
            <a:r>
              <a:rPr lang="nl-NL" sz="1200" b="1" dirty="0" smtClean="0">
                <a:solidFill>
                  <a:srgbClr val="B10024"/>
                </a:solidFill>
              </a:rPr>
              <a:t>Design &amp; Engineering</a:t>
            </a:r>
            <a:r>
              <a:rPr lang="nl-NL" sz="1000" dirty="0" smtClean="0">
                <a:solidFill>
                  <a:srgbClr val="B10024"/>
                </a:solidFill>
              </a:rPr>
              <a:t/>
            </a:r>
            <a:br>
              <a:rPr lang="nl-NL" sz="1000" dirty="0" smtClean="0">
                <a:solidFill>
                  <a:srgbClr val="B10024"/>
                </a:solidFill>
              </a:rPr>
            </a:br>
            <a:endParaRPr lang="en-US" sz="1000" dirty="0" smtClean="0">
              <a:solidFill>
                <a:srgbClr val="B10024"/>
              </a:solidFill>
            </a:endParaRPr>
          </a:p>
          <a:p>
            <a:pPr>
              <a:lnSpc>
                <a:spcPts val="1300"/>
              </a:lnSpc>
              <a:buClr>
                <a:srgbClr val="B10024"/>
              </a:buClr>
            </a:pPr>
            <a:r>
              <a:rPr lang="en-US" sz="900" dirty="0">
                <a:solidFill>
                  <a:srgbClr val="000000"/>
                </a:solidFill>
              </a:rPr>
              <a:t>Conceptual, Basic and Detailed Design and Engineering in: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Civil, structural and Architectural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Building services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Pipelines and infrastructure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Electrical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Instrumentation and Process Control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Energy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Piping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Logistics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Mechanical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Process</a:t>
            </a:r>
          </a:p>
        </p:txBody>
      </p:sp>
      <p:sp>
        <p:nvSpPr>
          <p:cNvPr id="7" name="Rectangle 6"/>
          <p:cNvSpPr/>
          <p:nvPr/>
        </p:nvSpPr>
        <p:spPr>
          <a:xfrm>
            <a:off x="2189567" y="2468413"/>
            <a:ext cx="1794716" cy="2264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B10024"/>
              </a:buClr>
            </a:pPr>
            <a:r>
              <a:rPr lang="en-US" sz="1200" b="1" dirty="0">
                <a:solidFill>
                  <a:srgbClr val="B10024"/>
                </a:solidFill>
              </a:rPr>
              <a:t>Project management</a:t>
            </a:r>
            <a:r>
              <a:rPr lang="en-US" sz="1000" b="1" dirty="0" smtClean="0">
                <a:solidFill>
                  <a:srgbClr val="B10024"/>
                </a:solidFill>
              </a:rPr>
              <a:t/>
            </a:r>
            <a:br>
              <a:rPr lang="en-US" sz="1000" b="1" dirty="0" smtClean="0">
                <a:solidFill>
                  <a:srgbClr val="B10024"/>
                </a:solidFill>
              </a:rPr>
            </a:br>
            <a:endParaRPr lang="en-US" sz="1000" b="1" dirty="0">
              <a:solidFill>
                <a:srgbClr val="B10024"/>
              </a:solidFill>
            </a:endParaRP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Management of </a:t>
            </a:r>
            <a:r>
              <a:rPr lang="en-US" sz="900" dirty="0" err="1">
                <a:solidFill>
                  <a:srgbClr val="000000"/>
                </a:solidFill>
              </a:rPr>
              <a:t>EPCm</a:t>
            </a:r>
            <a:r>
              <a:rPr lang="en-US" sz="900" dirty="0">
                <a:solidFill>
                  <a:srgbClr val="000000"/>
                </a:solidFill>
              </a:rPr>
              <a:t> services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Estimating and Cost Control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Scheduling and Progress Control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Quality and Safety Assurance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Commissioning Management and Assistance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Program Management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4240767" y="2462446"/>
            <a:ext cx="1868650" cy="159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B10024"/>
              </a:buClr>
            </a:pPr>
            <a:r>
              <a:rPr lang="en-US" sz="1200" b="1" dirty="0">
                <a:solidFill>
                  <a:srgbClr val="B10024"/>
                </a:solidFill>
              </a:rPr>
              <a:t>Procurement</a:t>
            </a:r>
            <a:r>
              <a:rPr lang="en-US" sz="1000" dirty="0" smtClean="0">
                <a:solidFill>
                  <a:srgbClr val="B10024"/>
                </a:solidFill>
              </a:rPr>
              <a:t/>
            </a:r>
            <a:br>
              <a:rPr lang="en-US" sz="1000" dirty="0" smtClean="0">
                <a:solidFill>
                  <a:srgbClr val="B10024"/>
                </a:solidFill>
              </a:rPr>
            </a:br>
            <a:endParaRPr lang="en-US" sz="1000" dirty="0" smtClean="0">
              <a:solidFill>
                <a:srgbClr val="B10024"/>
              </a:solidFill>
            </a:endParaRP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Project Purchasing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European Tenders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(Non) Production related purchasing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Performance Based Maintenance / Tendering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Contract Management </a:t>
            </a:r>
          </a:p>
        </p:txBody>
      </p:sp>
      <p:sp>
        <p:nvSpPr>
          <p:cNvPr id="9" name="Rectangle 8"/>
          <p:cNvSpPr/>
          <p:nvPr/>
        </p:nvSpPr>
        <p:spPr>
          <a:xfrm>
            <a:off x="6314688" y="2472161"/>
            <a:ext cx="2072960" cy="194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B10024"/>
              </a:buClr>
            </a:pPr>
            <a:r>
              <a:rPr lang="en-US" sz="1200" b="1" dirty="0">
                <a:solidFill>
                  <a:srgbClr val="B10024"/>
                </a:solidFill>
              </a:rPr>
              <a:t>Construction</a:t>
            </a:r>
            <a:r>
              <a:rPr lang="en-US" sz="1000" b="1" dirty="0" smtClean="0">
                <a:solidFill>
                  <a:srgbClr val="B10024"/>
                </a:solidFill>
              </a:rPr>
              <a:t> </a:t>
            </a:r>
            <a:r>
              <a:rPr lang="en-US" sz="1200" b="1" dirty="0">
                <a:solidFill>
                  <a:srgbClr val="B10024"/>
                </a:solidFill>
              </a:rPr>
              <a:t>management</a:t>
            </a:r>
            <a:r>
              <a:rPr lang="en-US" sz="1000" b="1" dirty="0" smtClean="0">
                <a:solidFill>
                  <a:srgbClr val="C9D200"/>
                </a:solidFill>
              </a:rPr>
              <a:t/>
            </a:r>
            <a:br>
              <a:rPr lang="en-US" sz="1000" b="1" dirty="0" smtClean="0">
                <a:solidFill>
                  <a:srgbClr val="C9D200"/>
                </a:solidFill>
              </a:rPr>
            </a:br>
            <a:endParaRPr lang="en-US" sz="1000" b="1" dirty="0">
              <a:solidFill>
                <a:srgbClr val="C9D200"/>
              </a:solidFill>
            </a:endParaRP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Quality, Health, Safety and Environment (QHSE) Management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Site Management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Construction Supervision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Planning, Cost and Progress Control</a:t>
            </a:r>
          </a:p>
          <a:p>
            <a:pPr marL="171450" indent="-171450">
              <a:lnSpc>
                <a:spcPts val="1300"/>
              </a:lnSpc>
              <a:buClr>
                <a:srgbClr val="B10024"/>
              </a:buClr>
              <a:buFont typeface="Wingdings" pitchFamily="2" charset="2"/>
              <a:buChar char="§"/>
            </a:pP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255617" y="2472161"/>
            <a:ext cx="1636925" cy="2918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B10024"/>
              </a:buClr>
            </a:pPr>
            <a:r>
              <a:rPr lang="en-US" sz="1200" b="1" dirty="0">
                <a:solidFill>
                  <a:srgbClr val="B10024"/>
                </a:solidFill>
              </a:rPr>
              <a:t>Consultancy</a:t>
            </a:r>
            <a:r>
              <a:rPr lang="en-US" sz="1000" dirty="0" smtClean="0">
                <a:solidFill>
                  <a:srgbClr val="B10024"/>
                </a:solidFill>
              </a:rPr>
              <a:t/>
            </a:r>
            <a:br>
              <a:rPr lang="en-US" sz="1000" dirty="0" smtClean="0">
                <a:solidFill>
                  <a:srgbClr val="B10024"/>
                </a:solidFill>
              </a:rPr>
            </a:br>
            <a:endParaRPr lang="en-US" sz="1000" dirty="0" smtClean="0">
              <a:solidFill>
                <a:srgbClr val="B10024"/>
              </a:solidFill>
            </a:endParaRPr>
          </a:p>
          <a:p>
            <a:pPr algn="ctr">
              <a:buClr>
                <a:srgbClr val="B10024"/>
              </a:buClr>
            </a:pPr>
            <a:endParaRPr lang="en-US" sz="1000" dirty="0">
              <a:solidFill>
                <a:srgbClr val="B10024"/>
              </a:solidFill>
            </a:endParaRP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 smtClean="0">
                <a:solidFill>
                  <a:srgbClr val="000000"/>
                </a:solidFill>
              </a:rPr>
              <a:t>Environment </a:t>
            </a:r>
            <a:endParaRPr lang="en-US" sz="900" dirty="0">
              <a:solidFill>
                <a:srgbClr val="000000"/>
              </a:solidFill>
            </a:endParaRP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Energy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Logistics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Safety &amp; Risk management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Site Selection &amp; Due Diligence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Compliance Management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Permitting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>
                <a:solidFill>
                  <a:srgbClr val="000000"/>
                </a:solidFill>
              </a:rPr>
              <a:t>Feasibility 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 smtClean="0">
                <a:solidFill>
                  <a:srgbClr val="000000"/>
                </a:solidFill>
              </a:rPr>
              <a:t>Certifications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 smtClean="0">
                <a:solidFill>
                  <a:srgbClr val="000000"/>
                </a:solidFill>
              </a:rPr>
              <a:t>LEED / BREEAM</a:t>
            </a:r>
          </a:p>
          <a:p>
            <a:pPr marL="171450" indent="-171450">
              <a:lnSpc>
                <a:spcPts val="1300"/>
              </a:lnSpc>
              <a:buFont typeface="Wingdings" pitchFamily="2" charset="2"/>
              <a:buChar char="§"/>
            </a:pPr>
            <a:r>
              <a:rPr lang="en-US" sz="900" dirty="0" smtClean="0">
                <a:solidFill>
                  <a:srgbClr val="000000"/>
                </a:solidFill>
              </a:rPr>
              <a:t>HAZOP / HAZID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937" y="1438275"/>
            <a:ext cx="1440000" cy="9443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1398" y="1431340"/>
            <a:ext cx="1440000" cy="9443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44" y="1431340"/>
            <a:ext cx="1440000" cy="94434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17" y="1438275"/>
            <a:ext cx="1440000" cy="94434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817" y="1431340"/>
            <a:ext cx="1440000" cy="9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417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always close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79664" y="435451"/>
            <a:ext cx="3020736" cy="1169551"/>
          </a:xfrm>
          <a:prstGeom prst="rect">
            <a:avLst/>
          </a:prstGeom>
          <a:ln>
            <a:solidFill>
              <a:srgbClr val="C9D2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Eduard Khakimov</a:t>
            </a:r>
            <a:r>
              <a:rPr lang="en-US" sz="1400" dirty="0">
                <a:solidFill>
                  <a:schemeClr val="bg1"/>
                </a:solidFill>
              </a:rPr>
              <a:t/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Director Business Development</a:t>
            </a:r>
            <a:r>
              <a:rPr lang="en-US" sz="1400" dirty="0">
                <a:solidFill>
                  <a:schemeClr val="bg1"/>
                </a:solidFill>
              </a:rPr>
              <a:t/>
            </a:r>
            <a:br>
              <a:rPr lang="en-US" sz="1400" dirty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Моб.:</a:t>
            </a:r>
            <a:r>
              <a:rPr lang="en-US" sz="1400" dirty="0" smtClean="0">
                <a:solidFill>
                  <a:schemeClr val="bg1"/>
                </a:solidFill>
              </a:rPr>
              <a:t> +7 915 142 23 65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u="sng" dirty="0" smtClean="0">
                <a:hlinkClick r:id="rId3"/>
              </a:rPr>
              <a:t>eduard.khakimov@tebodin.com</a:t>
            </a:r>
            <a:r>
              <a:rPr lang="en-US" sz="1400" u="sng" dirty="0" smtClean="0"/>
              <a:t> </a:t>
            </a:r>
            <a:endParaRPr lang="en-US" sz="1400" dirty="0"/>
          </a:p>
        </p:txBody>
      </p:sp>
      <p:sp>
        <p:nvSpPr>
          <p:cNvPr id="6" name="Rectangle 5"/>
          <p:cNvSpPr/>
          <p:nvPr/>
        </p:nvSpPr>
        <p:spPr>
          <a:xfrm>
            <a:off x="6368276" y="3567197"/>
            <a:ext cx="3398024" cy="1815882"/>
          </a:xfrm>
          <a:prstGeom prst="rect">
            <a:avLst/>
          </a:prstGeom>
          <a:ln>
            <a:solidFill>
              <a:srgbClr val="C9D2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C9D200"/>
                </a:solidFill>
              </a:rPr>
              <a:t>Tebodin</a:t>
            </a:r>
            <a:r>
              <a:rPr lang="en-US" sz="1400" b="1" dirty="0">
                <a:solidFill>
                  <a:schemeClr val="bg1"/>
                </a:solidFill>
              </a:rPr>
              <a:t/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>
                <a:solidFill>
                  <a:schemeClr val="bg1"/>
                </a:solidFill>
              </a:rPr>
              <a:t/>
            </a:r>
            <a:br>
              <a:rPr lang="en-US" sz="1400" b="1" dirty="0">
                <a:solidFill>
                  <a:schemeClr val="bg1"/>
                </a:solidFill>
              </a:rPr>
            </a:br>
            <a:r>
              <a:rPr lang="en-US" sz="1400" b="1" dirty="0" err="1" smtClean="0">
                <a:solidFill>
                  <a:schemeClr val="bg1"/>
                </a:solidFill>
              </a:rPr>
              <a:t>Tebodin</a:t>
            </a:r>
            <a:r>
              <a:rPr lang="en-US" sz="1400" b="1" dirty="0" smtClean="0">
                <a:solidFill>
                  <a:schemeClr val="bg1"/>
                </a:solidFill>
              </a:rPr>
              <a:t> Eastern Europe B.V.</a:t>
            </a:r>
          </a:p>
          <a:p>
            <a:r>
              <a:rPr lang="en-US" sz="1400" dirty="0">
                <a:solidFill>
                  <a:schemeClr val="bg1"/>
                </a:solidFill>
              </a:rPr>
              <a:t>2nd </a:t>
            </a:r>
            <a:r>
              <a:rPr lang="en-US" sz="1400" dirty="0" err="1">
                <a:solidFill>
                  <a:schemeClr val="bg1"/>
                </a:solidFill>
              </a:rPr>
              <a:t>Syromyatnicheskiy</a:t>
            </a:r>
            <a:r>
              <a:rPr lang="en-US" sz="1400" dirty="0">
                <a:solidFill>
                  <a:schemeClr val="bg1"/>
                </a:solidFill>
              </a:rPr>
              <a:t> lane, 1, 105120 </a:t>
            </a:r>
            <a:r>
              <a:rPr lang="en-US" sz="1400" dirty="0" smtClean="0">
                <a:solidFill>
                  <a:schemeClr val="bg1"/>
                </a:solidFill>
              </a:rPr>
              <a:t>Moscow, Russia</a:t>
            </a:r>
          </a:p>
          <a:p>
            <a:r>
              <a:rPr lang="en-US" sz="1400" dirty="0">
                <a:solidFill>
                  <a:schemeClr val="bg1"/>
                </a:solidFill>
              </a:rPr>
              <a:t/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Тел.: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+7 495 258 80 58</a:t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u="sng" dirty="0" smtClean="0">
                <a:hlinkClick r:id="rId4"/>
              </a:rPr>
              <a:t>http</a:t>
            </a:r>
            <a:r>
              <a:rPr lang="en-US" sz="1400" u="sng" dirty="0">
                <a:hlinkClick r:id="rId4"/>
              </a:rPr>
              <a:t>://www.tebodin.bilfinger.com/</a:t>
            </a:r>
            <a:r>
              <a:rPr lang="en-US" sz="1400" dirty="0"/>
              <a:t> </a:t>
            </a:r>
          </a:p>
        </p:txBody>
      </p:sp>
      <p:sp>
        <p:nvSpPr>
          <p:cNvPr id="7" name="Rectangle 6"/>
          <p:cNvSpPr/>
          <p:nvPr/>
        </p:nvSpPr>
        <p:spPr>
          <a:xfrm>
            <a:off x="3456264" y="435451"/>
            <a:ext cx="3020736" cy="1169551"/>
          </a:xfrm>
          <a:prstGeom prst="rect">
            <a:avLst/>
          </a:prstGeom>
          <a:ln>
            <a:solidFill>
              <a:srgbClr val="C9D2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Olga Belova</a:t>
            </a:r>
            <a:r>
              <a:rPr lang="en-US" sz="1400" dirty="0">
                <a:solidFill>
                  <a:schemeClr val="bg1"/>
                </a:solidFill>
              </a:rPr>
              <a:t/>
            </a:r>
            <a:br>
              <a:rPr lang="en-US" sz="1400" dirty="0">
                <a:solidFill>
                  <a:schemeClr val="bg1"/>
                </a:solidFill>
              </a:rPr>
            </a:br>
            <a:r>
              <a:rPr lang="en-US" sz="1400" dirty="0" smtClean="0">
                <a:solidFill>
                  <a:schemeClr val="bg1"/>
                </a:solidFill>
              </a:rPr>
              <a:t>Head of Consultancy Business Unit</a:t>
            </a:r>
            <a:r>
              <a:rPr lang="en-US" sz="1400" dirty="0">
                <a:solidFill>
                  <a:schemeClr val="bg1"/>
                </a:solidFill>
              </a:rPr>
              <a:t/>
            </a:r>
            <a:br>
              <a:rPr lang="en-US" sz="1400" dirty="0">
                <a:solidFill>
                  <a:schemeClr val="bg1"/>
                </a:solidFill>
              </a:rPr>
            </a:br>
            <a:endParaRPr lang="en-US" sz="1400" dirty="0">
              <a:solidFill>
                <a:schemeClr val="bg1"/>
              </a:solidFill>
            </a:endParaRPr>
          </a:p>
          <a:p>
            <a:r>
              <a:rPr lang="ru-RU" sz="1400" dirty="0" smtClean="0">
                <a:solidFill>
                  <a:schemeClr val="bg1"/>
                </a:solidFill>
              </a:rPr>
              <a:t>Моб.:</a:t>
            </a:r>
            <a:r>
              <a:rPr lang="en-US" sz="1400" dirty="0" smtClean="0">
                <a:solidFill>
                  <a:schemeClr val="bg1"/>
                </a:solidFill>
              </a:rPr>
              <a:t> +7 988 540 63 33</a:t>
            </a:r>
            <a:br>
              <a:rPr lang="en-US" sz="1400" dirty="0" smtClean="0">
                <a:solidFill>
                  <a:schemeClr val="bg1"/>
                </a:solidFill>
              </a:rPr>
            </a:br>
            <a:r>
              <a:rPr lang="en-US" sz="1400" u="sng" dirty="0" smtClean="0">
                <a:hlinkClick r:id="rId5"/>
              </a:rPr>
              <a:t>olga.belova@tebodin.com</a:t>
            </a:r>
            <a:r>
              <a:rPr lang="en-US" sz="1400" u="sng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49023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Specifics of project execution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99242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trend facts of industry in Russia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80002" y="1020850"/>
            <a:ext cx="9712540" cy="42291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Localization:</a:t>
            </a:r>
            <a:r>
              <a:rPr lang="en-US" b="1" dirty="0" smtClean="0">
                <a:solidFill>
                  <a:srgbClr val="008AD9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Established </a:t>
            </a:r>
            <a:r>
              <a:rPr lang="en-US" dirty="0">
                <a:solidFill>
                  <a:schemeClr val="tx1"/>
                </a:solidFill>
              </a:rPr>
              <a:t>Financial </a:t>
            </a:r>
            <a:r>
              <a:rPr lang="en-US" dirty="0" smtClean="0">
                <a:solidFill>
                  <a:schemeClr val="tx1"/>
                </a:solidFill>
              </a:rPr>
              <a:t>measures and federal governmental support for allocation of business with a clear and transparent procedures.</a:t>
            </a: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Market:</a:t>
            </a:r>
            <a:r>
              <a:rPr lang="en-US" b="1" dirty="0">
                <a:solidFill>
                  <a:srgbClr val="008AD9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Strategically promising market with growing B2B &amp; B2C demands.</a:t>
            </a:r>
            <a:endParaRPr lang="en-US" b="1" u="sng" dirty="0" smtClean="0">
              <a:solidFill>
                <a:srgbClr val="008AD9"/>
              </a:solidFill>
            </a:endParaRP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Legislation:</a:t>
            </a:r>
            <a:r>
              <a:rPr lang="en-US" dirty="0" smtClean="0">
                <a:solidFill>
                  <a:schemeClr val="tx1"/>
                </a:solidFill>
              </a:rPr>
              <a:t> Changes in procedures for facilitation of the investment projects (transparent procedures).</a:t>
            </a: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Operations:</a:t>
            </a:r>
            <a:r>
              <a:rPr lang="en-US" dirty="0">
                <a:solidFill>
                  <a:schemeClr val="tx1"/>
                </a:solidFill>
              </a:rPr>
              <a:t> Availability </a:t>
            </a:r>
            <a:r>
              <a:rPr lang="en-US" dirty="0" smtClean="0">
                <a:solidFill>
                  <a:schemeClr val="tx1"/>
                </a:solidFill>
              </a:rPr>
              <a:t>of local labor resources educated and experienced in production</a:t>
            </a:r>
            <a:endParaRPr lang="en-US" b="1" u="sng" dirty="0" smtClean="0">
              <a:solidFill>
                <a:srgbClr val="008AD9"/>
              </a:solidFill>
            </a:endParaRP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Business:</a:t>
            </a:r>
            <a:r>
              <a:rPr lang="en-US" dirty="0" smtClean="0">
                <a:solidFill>
                  <a:schemeClr val="tx1"/>
                </a:solidFill>
              </a:rPr>
              <a:t> Own production / joint ventures / M&amp;A. Availability of local partners and producers.</a:t>
            </a:r>
            <a:endParaRPr lang="en-US" b="1" u="sng" dirty="0" smtClean="0">
              <a:solidFill>
                <a:srgbClr val="008AD9"/>
              </a:solidFill>
            </a:endParaRP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Infrastructure</a:t>
            </a:r>
            <a:r>
              <a:rPr lang="en-US" b="1" u="sng" dirty="0">
                <a:solidFill>
                  <a:srgbClr val="008AD9"/>
                </a:solidFill>
              </a:rPr>
              <a:t>: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Availability of industrial parks and special economic zones with infrastructure and resources at advanced level and ready for production allocation.</a:t>
            </a:r>
            <a:endParaRPr lang="en-US" dirty="0">
              <a:solidFill>
                <a:schemeClr val="tx1"/>
              </a:solidFill>
            </a:endParaRP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Industry support:</a:t>
            </a:r>
            <a:r>
              <a:rPr lang="en-US" dirty="0" smtClean="0">
                <a:solidFill>
                  <a:schemeClr val="tx1"/>
                </a:solidFill>
              </a:rPr>
              <a:t> Full cycle of project execution is able to be provided locally (consultancy, engineering, construction, partial process).</a:t>
            </a:r>
          </a:p>
          <a:p>
            <a:pPr>
              <a:spcAft>
                <a:spcPts val="1200"/>
              </a:spcAft>
            </a:pPr>
            <a:r>
              <a:rPr lang="en-US" b="1" u="sng" dirty="0" smtClean="0">
                <a:solidFill>
                  <a:srgbClr val="008AD9"/>
                </a:solidFill>
              </a:rPr>
              <a:t>Costs factors: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u="sng" dirty="0" smtClean="0">
                <a:solidFill>
                  <a:schemeClr val="tx1"/>
                </a:solidFill>
              </a:rPr>
              <a:t>Average</a:t>
            </a:r>
            <a:r>
              <a:rPr lang="en-US" dirty="0" smtClean="0">
                <a:solidFill>
                  <a:schemeClr val="tx1"/>
                </a:solidFill>
              </a:rPr>
              <a:t> cost deviations of industrial construction in 2016 vs 2014 (excluding technology):</a:t>
            </a:r>
          </a:p>
          <a:p>
            <a:pPr lvl="2">
              <a:spcAft>
                <a:spcPts val="600"/>
              </a:spcAft>
            </a:pPr>
            <a:r>
              <a:rPr lang="en-US" b="1" dirty="0" smtClean="0">
                <a:solidFill>
                  <a:srgbClr val="008AD9"/>
                </a:solidFill>
              </a:rPr>
              <a:t>RUR</a:t>
            </a:r>
            <a:r>
              <a:rPr lang="en-US" dirty="0" smtClean="0">
                <a:solidFill>
                  <a:schemeClr val="tx1"/>
                </a:solidFill>
              </a:rPr>
              <a:t> is </a:t>
            </a:r>
            <a:r>
              <a:rPr lang="en-US" b="1" dirty="0" smtClean="0">
                <a:solidFill>
                  <a:srgbClr val="008AD9"/>
                </a:solidFill>
              </a:rPr>
              <a:t>+15%</a:t>
            </a:r>
            <a:endParaRPr lang="en-US" dirty="0" smtClean="0">
              <a:solidFill>
                <a:schemeClr val="tx1"/>
              </a:solidFill>
            </a:endParaRPr>
          </a:p>
          <a:p>
            <a:pPr lvl="2">
              <a:spcAft>
                <a:spcPts val="600"/>
              </a:spcAft>
            </a:pPr>
            <a:r>
              <a:rPr lang="en-US" b="1" dirty="0" smtClean="0">
                <a:solidFill>
                  <a:srgbClr val="008AD9"/>
                </a:solidFill>
              </a:rPr>
              <a:t>EUR</a:t>
            </a:r>
            <a:r>
              <a:rPr lang="en-US" dirty="0" smtClean="0">
                <a:solidFill>
                  <a:schemeClr val="tx1"/>
                </a:solidFill>
              </a:rPr>
              <a:t> is </a:t>
            </a:r>
            <a:r>
              <a:rPr lang="en-US" b="1" dirty="0">
                <a:solidFill>
                  <a:srgbClr val="008AD9"/>
                </a:solidFill>
              </a:rPr>
              <a:t>-30</a:t>
            </a:r>
            <a:r>
              <a:rPr lang="en-US" b="1" dirty="0" smtClean="0">
                <a:solidFill>
                  <a:srgbClr val="008AD9"/>
                </a:solidFill>
              </a:rPr>
              <a:t>%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GB" noProof="0" smtClean="0"/>
              <a:t>page </a:t>
            </a:r>
            <a:fld id="{C239CA27-86D7-4C84-9F07-29988B758EA9}" type="slidenum">
              <a:rPr lang="en-GB" noProof="0" smtClean="0"/>
              <a:pPr/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689242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108613" y="4439260"/>
            <a:ext cx="1085081" cy="482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000" dirty="0" smtClean="0"/>
              <a:t>Detail Engineering</a:t>
            </a:r>
            <a:endParaRPr lang="en-US" sz="1000" dirty="0"/>
          </a:p>
        </p:txBody>
      </p:sp>
      <p:sp>
        <p:nvSpPr>
          <p:cNvPr id="21525" name="Text Box 21"/>
          <p:cNvSpPr txBox="1">
            <a:spLocks noChangeArrowheads="1"/>
          </p:cNvSpPr>
          <p:nvPr/>
        </p:nvSpPr>
        <p:spPr bwMode="auto">
          <a:xfrm>
            <a:off x="1939199" y="4437388"/>
            <a:ext cx="1044000" cy="4824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000" dirty="0"/>
              <a:t>Scouting</a:t>
            </a:r>
          </a:p>
          <a:p>
            <a:pPr algn="ctr"/>
            <a:r>
              <a:rPr lang="en-US" sz="1000" dirty="0"/>
              <a:t>Phase</a:t>
            </a:r>
          </a:p>
        </p:txBody>
      </p:sp>
      <p:sp>
        <p:nvSpPr>
          <p:cNvPr id="21526" name="Text Box 22"/>
          <p:cNvSpPr txBox="1">
            <a:spLocks noChangeArrowheads="1"/>
          </p:cNvSpPr>
          <p:nvPr/>
        </p:nvSpPr>
        <p:spPr bwMode="auto">
          <a:xfrm>
            <a:off x="2986033" y="4442333"/>
            <a:ext cx="1080302" cy="482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000" dirty="0"/>
              <a:t>Conceptual</a:t>
            </a:r>
          </a:p>
          <a:p>
            <a:pPr algn="ctr"/>
            <a:r>
              <a:rPr lang="en-US" sz="1000" dirty="0"/>
              <a:t>Design Phase</a:t>
            </a:r>
          </a:p>
        </p:txBody>
      </p:sp>
      <p:sp>
        <p:nvSpPr>
          <p:cNvPr id="21527" name="Text Box 23"/>
          <p:cNvSpPr txBox="1">
            <a:spLocks noChangeArrowheads="1"/>
          </p:cNvSpPr>
          <p:nvPr/>
        </p:nvSpPr>
        <p:spPr bwMode="auto">
          <a:xfrm>
            <a:off x="4067003" y="4437388"/>
            <a:ext cx="1044000" cy="4824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000" dirty="0"/>
              <a:t>BASIC Engineering</a:t>
            </a:r>
          </a:p>
        </p:txBody>
      </p:sp>
      <p:sp>
        <p:nvSpPr>
          <p:cNvPr id="21528" name="Text Box 24"/>
          <p:cNvSpPr txBox="1">
            <a:spLocks noChangeArrowheads="1"/>
          </p:cNvSpPr>
          <p:nvPr/>
        </p:nvSpPr>
        <p:spPr bwMode="auto">
          <a:xfrm>
            <a:off x="7255905" y="4440894"/>
            <a:ext cx="1089042" cy="482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000" dirty="0" smtClean="0"/>
              <a:t>Start-up/ Operation</a:t>
            </a:r>
            <a:endParaRPr lang="en-US" sz="1000" dirty="0"/>
          </a:p>
        </p:txBody>
      </p:sp>
      <p:sp>
        <p:nvSpPr>
          <p:cNvPr id="21539" name="Text Box 35"/>
          <p:cNvSpPr txBox="1">
            <a:spLocks noChangeArrowheads="1"/>
          </p:cNvSpPr>
          <p:nvPr/>
        </p:nvSpPr>
        <p:spPr bwMode="auto">
          <a:xfrm>
            <a:off x="6187110" y="4443939"/>
            <a:ext cx="1072154" cy="4824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000" dirty="0"/>
              <a:t>Procurement</a:t>
            </a:r>
            <a:r>
              <a:rPr lang="en-US" sz="1000" dirty="0" smtClean="0"/>
              <a:t>/ Construction</a:t>
            </a:r>
            <a:endParaRPr lang="en-US" sz="1000" dirty="0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Project life cycle</a:t>
            </a: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5133936" y="2015763"/>
            <a:ext cx="0" cy="24456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159111" y="5031654"/>
            <a:ext cx="2000743" cy="34689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54" i="1" dirty="0"/>
              <a:t>Project Life Cycle</a:t>
            </a:r>
            <a:endParaRPr lang="en-US" sz="1985" dirty="0"/>
          </a:p>
        </p:txBody>
      </p:sp>
      <p:cxnSp>
        <p:nvCxnSpPr>
          <p:cNvPr id="21511" name="AutoShape 7"/>
          <p:cNvCxnSpPr>
            <a:cxnSpLocks noChangeShapeType="1"/>
            <a:stCxn id="21510" idx="1"/>
          </p:cNvCxnSpPr>
          <p:nvPr/>
        </p:nvCxnSpPr>
        <p:spPr bwMode="auto">
          <a:xfrm flipH="1">
            <a:off x="1962058" y="5205099"/>
            <a:ext cx="2197053" cy="771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1512" name="AutoShape 8"/>
          <p:cNvCxnSpPr>
            <a:cxnSpLocks noChangeShapeType="1"/>
            <a:stCxn id="21510" idx="3"/>
          </p:cNvCxnSpPr>
          <p:nvPr/>
        </p:nvCxnSpPr>
        <p:spPr bwMode="auto">
          <a:xfrm>
            <a:off x="6159854" y="5205099"/>
            <a:ext cx="2197054" cy="7714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1513" name="Text Box 9"/>
          <p:cNvSpPr txBox="1">
            <a:spLocks noChangeArrowheads="1"/>
          </p:cNvSpPr>
          <p:nvPr/>
        </p:nvSpPr>
        <p:spPr bwMode="auto">
          <a:xfrm rot="16200000">
            <a:off x="767502" y="2762318"/>
            <a:ext cx="1873844" cy="355336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54" i="1" dirty="0"/>
              <a:t>Level of Influence</a:t>
            </a:r>
            <a:endParaRPr lang="en-US" sz="1985" dirty="0"/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 rot="16200000">
            <a:off x="7377612" y="3034049"/>
            <a:ext cx="2439953" cy="355336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54" i="1" dirty="0">
                <a:solidFill>
                  <a:schemeClr val="bg1"/>
                </a:solidFill>
              </a:rPr>
              <a:t>Project Expenditures</a:t>
            </a:r>
            <a:endParaRPr lang="en-US" sz="1985" dirty="0">
              <a:solidFill>
                <a:schemeClr val="bg1"/>
              </a:solidFill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1939198" y="1386606"/>
            <a:ext cx="1800000" cy="499496"/>
          </a:xfrm>
          <a:prstGeom prst="rect">
            <a:avLst/>
          </a:prstGeom>
          <a:solidFill>
            <a:srgbClr val="C9D2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323" b="1" i="1" dirty="0"/>
              <a:t>Major</a:t>
            </a:r>
          </a:p>
          <a:p>
            <a:pPr algn="ctr"/>
            <a:r>
              <a:rPr lang="en-US" sz="1323" b="1" i="1" dirty="0"/>
              <a:t>Influence</a:t>
            </a:r>
            <a:endParaRPr lang="en-US" sz="1323" b="1" dirty="0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3829015" y="1386644"/>
            <a:ext cx="2623286" cy="499496"/>
          </a:xfrm>
          <a:prstGeom prst="rect">
            <a:avLst/>
          </a:prstGeom>
          <a:solidFill>
            <a:srgbClr val="C9D2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ctr">
              <a:defRPr sz="1323" b="1" i="1">
                <a:solidFill>
                  <a:srgbClr val="002060"/>
                </a:solidFill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Rapidly Decreasing</a:t>
            </a:r>
          </a:p>
          <a:p>
            <a:r>
              <a:rPr lang="en-US" dirty="0">
                <a:solidFill>
                  <a:schemeClr val="tx1"/>
                </a:solidFill>
              </a:rPr>
              <a:t>Influence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6542118" y="1386606"/>
            <a:ext cx="1800000" cy="499496"/>
          </a:xfrm>
          <a:prstGeom prst="rect">
            <a:avLst/>
          </a:prstGeom>
          <a:solidFill>
            <a:srgbClr val="C9D2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323" b="1" i="1" dirty="0"/>
              <a:t>Low</a:t>
            </a:r>
          </a:p>
          <a:p>
            <a:pPr algn="ctr"/>
            <a:r>
              <a:rPr lang="en-US" sz="1323" b="1" i="1" dirty="0"/>
              <a:t>Influence</a:t>
            </a:r>
            <a:endParaRPr lang="en-US" sz="1985" b="1" dirty="0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4596101" y="2123325"/>
            <a:ext cx="1072980" cy="48380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58">
                <a:latin typeface="Times New Roman" pitchFamily="18" charset="0"/>
              </a:rPr>
              <a:t>Project</a:t>
            </a:r>
          </a:p>
          <a:p>
            <a:r>
              <a:rPr lang="en-US" sz="1158">
                <a:latin typeface="Times New Roman" pitchFamily="18" charset="0"/>
              </a:rPr>
              <a:t>Authorization</a:t>
            </a:r>
            <a:endParaRPr lang="en-US" sz="1985">
              <a:latin typeface="Times New Roman" pitchFamily="18" charset="0"/>
            </a:endParaRPr>
          </a:p>
        </p:txBody>
      </p:sp>
      <p:sp>
        <p:nvSpPr>
          <p:cNvPr id="21519" name="AutoShape 15"/>
          <p:cNvSpPr>
            <a:spLocks noChangeArrowheads="1"/>
          </p:cNvSpPr>
          <p:nvPr/>
        </p:nvSpPr>
        <p:spPr bwMode="auto">
          <a:xfrm rot="10800000">
            <a:off x="5035781" y="2586124"/>
            <a:ext cx="193620" cy="203801"/>
          </a:xfrm>
          <a:prstGeom prst="triangle">
            <a:avLst>
              <a:gd name="adj" fmla="val 50000"/>
            </a:avLst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54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1939200" y="1993646"/>
            <a:ext cx="6389472" cy="2445614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100000">
                <a:srgbClr val="FFFF00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54"/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>
            <a:off x="2993355" y="2015763"/>
            <a:ext cx="0" cy="24456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22" name="Line 18"/>
          <p:cNvSpPr>
            <a:spLocks noChangeShapeType="1"/>
          </p:cNvSpPr>
          <p:nvPr/>
        </p:nvSpPr>
        <p:spPr bwMode="auto">
          <a:xfrm>
            <a:off x="4066335" y="2015763"/>
            <a:ext cx="0" cy="24456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23" name="Line 19"/>
          <p:cNvSpPr>
            <a:spLocks noChangeShapeType="1"/>
          </p:cNvSpPr>
          <p:nvPr/>
        </p:nvSpPr>
        <p:spPr bwMode="auto">
          <a:xfrm>
            <a:off x="6194813" y="2015763"/>
            <a:ext cx="0" cy="24456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24" name="Line 20"/>
          <p:cNvSpPr>
            <a:spLocks noChangeShapeType="1"/>
          </p:cNvSpPr>
          <p:nvPr/>
        </p:nvSpPr>
        <p:spPr bwMode="auto">
          <a:xfrm>
            <a:off x="7259725" y="2015763"/>
            <a:ext cx="0" cy="244561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29" name="AutoShape 25"/>
          <p:cNvSpPr>
            <a:spLocks noChangeArrowheads="1"/>
          </p:cNvSpPr>
          <p:nvPr/>
        </p:nvSpPr>
        <p:spPr bwMode="auto">
          <a:xfrm rot="10800000">
            <a:off x="7147526" y="3823384"/>
            <a:ext cx="193620" cy="203801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54"/>
          </a:p>
        </p:txBody>
      </p:sp>
      <p:sp>
        <p:nvSpPr>
          <p:cNvPr id="21530" name="Text Box 26"/>
          <p:cNvSpPr txBox="1">
            <a:spLocks noChangeArrowheads="1"/>
          </p:cNvSpPr>
          <p:nvPr/>
        </p:nvSpPr>
        <p:spPr bwMode="auto">
          <a:xfrm>
            <a:off x="6707847" y="3380400"/>
            <a:ext cx="1093148" cy="4487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158"/>
              <a:t>Mechanical</a:t>
            </a:r>
          </a:p>
          <a:p>
            <a:pPr algn="ctr"/>
            <a:r>
              <a:rPr lang="en-US" sz="1158"/>
              <a:t>Completion</a:t>
            </a:r>
            <a:endParaRPr lang="en-US" sz="1985"/>
          </a:p>
        </p:txBody>
      </p:sp>
      <p:sp>
        <p:nvSpPr>
          <p:cNvPr id="21532" name="Freeform 28"/>
          <p:cNvSpPr>
            <a:spLocks/>
          </p:cNvSpPr>
          <p:nvPr/>
        </p:nvSpPr>
        <p:spPr bwMode="auto">
          <a:xfrm>
            <a:off x="1957353" y="2015763"/>
            <a:ext cx="6384765" cy="2400324"/>
          </a:xfrm>
          <a:custGeom>
            <a:avLst/>
            <a:gdLst>
              <a:gd name="T0" fmla="*/ 0 w 4800"/>
              <a:gd name="T1" fmla="*/ 0 h 1680"/>
              <a:gd name="T2" fmla="*/ 2147483647 w 4800"/>
              <a:gd name="T3" fmla="*/ 2147483647 h 1680"/>
              <a:gd name="T4" fmla="*/ 2147483647 w 4800"/>
              <a:gd name="T5" fmla="*/ 2147483647 h 1680"/>
              <a:gd name="T6" fmla="*/ 2147483647 w 4800"/>
              <a:gd name="T7" fmla="*/ 2147483647 h 1680"/>
              <a:gd name="T8" fmla="*/ 2147483647 w 4800"/>
              <a:gd name="T9" fmla="*/ 2147483647 h 1680"/>
              <a:gd name="T10" fmla="*/ 2147483647 w 4800"/>
              <a:gd name="T11" fmla="*/ 2147483647 h 1680"/>
              <a:gd name="T12" fmla="*/ 2147483647 w 4800"/>
              <a:gd name="T13" fmla="*/ 2147483647 h 1680"/>
              <a:gd name="T14" fmla="*/ 2147483647 w 4800"/>
              <a:gd name="T15" fmla="*/ 2147483647 h 16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00"/>
              <a:gd name="T25" fmla="*/ 0 h 1680"/>
              <a:gd name="T26" fmla="*/ 4800 w 4800"/>
              <a:gd name="T27" fmla="*/ 1680 h 16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00" h="1680">
                <a:moveTo>
                  <a:pt x="0" y="0"/>
                </a:moveTo>
                <a:cubicBezTo>
                  <a:pt x="312" y="20"/>
                  <a:pt x="624" y="40"/>
                  <a:pt x="864" y="96"/>
                </a:cubicBezTo>
                <a:cubicBezTo>
                  <a:pt x="1104" y="152"/>
                  <a:pt x="1248" y="232"/>
                  <a:pt x="1440" y="336"/>
                </a:cubicBezTo>
                <a:cubicBezTo>
                  <a:pt x="1632" y="440"/>
                  <a:pt x="1808" y="600"/>
                  <a:pt x="2016" y="720"/>
                </a:cubicBezTo>
                <a:cubicBezTo>
                  <a:pt x="2224" y="840"/>
                  <a:pt x="2456" y="936"/>
                  <a:pt x="2688" y="1056"/>
                </a:cubicBezTo>
                <a:cubicBezTo>
                  <a:pt x="2920" y="1176"/>
                  <a:pt x="3168" y="1352"/>
                  <a:pt x="3408" y="1440"/>
                </a:cubicBezTo>
                <a:cubicBezTo>
                  <a:pt x="3648" y="1528"/>
                  <a:pt x="3896" y="1544"/>
                  <a:pt x="4128" y="1584"/>
                </a:cubicBezTo>
                <a:cubicBezTo>
                  <a:pt x="4360" y="1624"/>
                  <a:pt x="4688" y="1664"/>
                  <a:pt x="4800" y="1680"/>
                </a:cubicBezTo>
              </a:path>
            </a:pathLst>
          </a:custGeom>
          <a:noFill/>
          <a:ln w="28575" cmpd="sng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33" name="Freeform 29"/>
          <p:cNvSpPr>
            <a:spLocks/>
          </p:cNvSpPr>
          <p:nvPr/>
        </p:nvSpPr>
        <p:spPr bwMode="auto">
          <a:xfrm>
            <a:off x="1954589" y="1991740"/>
            <a:ext cx="6396195" cy="2430121"/>
          </a:xfrm>
          <a:custGeom>
            <a:avLst/>
            <a:gdLst>
              <a:gd name="T0" fmla="*/ 2147483647 w 4774"/>
              <a:gd name="T1" fmla="*/ 2147483647 h 1675"/>
              <a:gd name="T2" fmla="*/ 2147483647 w 4774"/>
              <a:gd name="T3" fmla="*/ 2147483647 h 1675"/>
              <a:gd name="T4" fmla="*/ 2147483647 w 4774"/>
              <a:gd name="T5" fmla="*/ 2147483647 h 1675"/>
              <a:gd name="T6" fmla="*/ 2147483647 w 4774"/>
              <a:gd name="T7" fmla="*/ 2147483647 h 1675"/>
              <a:gd name="T8" fmla="*/ 2147483647 w 4774"/>
              <a:gd name="T9" fmla="*/ 2147483647 h 1675"/>
              <a:gd name="T10" fmla="*/ 2147483647 w 4774"/>
              <a:gd name="T11" fmla="*/ 2147483647 h 1675"/>
              <a:gd name="T12" fmla="*/ 2147483647 w 4774"/>
              <a:gd name="T13" fmla="*/ 2147483647 h 1675"/>
              <a:gd name="T14" fmla="*/ 0 w 4774"/>
              <a:gd name="T15" fmla="*/ 2147483647 h 16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774"/>
              <a:gd name="T25" fmla="*/ 0 h 1675"/>
              <a:gd name="T26" fmla="*/ 4774 w 4774"/>
              <a:gd name="T27" fmla="*/ 1675 h 167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774" h="1675">
                <a:moveTo>
                  <a:pt x="4774" y="24"/>
                </a:moveTo>
                <a:cubicBezTo>
                  <a:pt x="4506" y="20"/>
                  <a:pt x="4238" y="16"/>
                  <a:pt x="4054" y="24"/>
                </a:cubicBezTo>
                <a:cubicBezTo>
                  <a:pt x="3870" y="32"/>
                  <a:pt x="3798" y="0"/>
                  <a:pt x="3670" y="72"/>
                </a:cubicBezTo>
                <a:cubicBezTo>
                  <a:pt x="3542" y="144"/>
                  <a:pt x="3398" y="328"/>
                  <a:pt x="3286" y="456"/>
                </a:cubicBezTo>
                <a:cubicBezTo>
                  <a:pt x="3174" y="584"/>
                  <a:pt x="3134" y="696"/>
                  <a:pt x="2998" y="840"/>
                </a:cubicBezTo>
                <a:cubicBezTo>
                  <a:pt x="2862" y="984"/>
                  <a:pt x="2750" y="1200"/>
                  <a:pt x="2470" y="1320"/>
                </a:cubicBezTo>
                <a:cubicBezTo>
                  <a:pt x="2190" y="1440"/>
                  <a:pt x="1730" y="1501"/>
                  <a:pt x="1318" y="1560"/>
                </a:cubicBezTo>
                <a:cubicBezTo>
                  <a:pt x="906" y="1619"/>
                  <a:pt x="453" y="1647"/>
                  <a:pt x="0" y="1675"/>
                </a:cubicBezTo>
              </a:path>
            </a:pathLst>
          </a:custGeom>
          <a:noFill/>
          <a:ln w="28575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2667925" y="2250262"/>
            <a:ext cx="1089571" cy="6269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158" dirty="0"/>
              <a:t>Overall Cost</a:t>
            </a:r>
          </a:p>
          <a:p>
            <a:pPr algn="ctr"/>
            <a:r>
              <a:rPr lang="en-US" sz="1158" dirty="0"/>
              <a:t>Influence</a:t>
            </a:r>
          </a:p>
          <a:p>
            <a:pPr algn="ctr"/>
            <a:r>
              <a:rPr lang="en-US" sz="1158" dirty="0"/>
              <a:t>Curve</a:t>
            </a:r>
            <a:endParaRPr lang="en-US" sz="1985" dirty="0"/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6349371" y="2274726"/>
            <a:ext cx="1066303" cy="4487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158" dirty="0"/>
              <a:t>Project</a:t>
            </a:r>
          </a:p>
          <a:p>
            <a:pPr algn="ctr"/>
            <a:r>
              <a:rPr lang="en-US" sz="1158" dirty="0"/>
              <a:t>Expenditures</a:t>
            </a:r>
            <a:endParaRPr lang="en-US" sz="1985" dirty="0"/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4484355" y="2390926"/>
            <a:ext cx="1220884" cy="448646"/>
          </a:xfrm>
          <a:prstGeom prst="rect">
            <a:avLst/>
          </a:prstGeom>
          <a:solidFill>
            <a:srgbClr val="FF0000"/>
          </a:solidFill>
          <a:ln w="9525" algn="ctr">
            <a:solidFill>
              <a:srgbClr val="0E1E7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nl-NL" sz="1158" dirty="0">
                <a:solidFill>
                  <a:schemeClr val="bg1"/>
                </a:solidFill>
              </a:rPr>
              <a:t>Final Investment</a:t>
            </a:r>
          </a:p>
          <a:p>
            <a:pPr algn="ctr"/>
            <a:r>
              <a:rPr lang="nl-NL" sz="1158" dirty="0"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2566829" y="3349713"/>
            <a:ext cx="1942926" cy="321306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1488"/>
              <a:t>Front-End Loading</a:t>
            </a:r>
            <a:endParaRPr lang="en-US" sz="1985"/>
          </a:p>
        </p:txBody>
      </p:sp>
      <p:sp>
        <p:nvSpPr>
          <p:cNvPr id="21538" name="AutoShape 34"/>
          <p:cNvSpPr>
            <a:spLocks noChangeArrowheads="1"/>
          </p:cNvSpPr>
          <p:nvPr/>
        </p:nvSpPr>
        <p:spPr bwMode="auto">
          <a:xfrm>
            <a:off x="5010747" y="2868299"/>
            <a:ext cx="182863" cy="2054995"/>
          </a:xfrm>
          <a:prstGeom prst="upArrow">
            <a:avLst>
              <a:gd name="adj1" fmla="val 50000"/>
              <a:gd name="adj2" fmla="val 266912"/>
            </a:avLst>
          </a:prstGeom>
          <a:solidFill>
            <a:srgbClr val="FF3300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54"/>
          </a:p>
        </p:txBody>
      </p:sp>
      <p:sp>
        <p:nvSpPr>
          <p:cNvPr id="21531" name="Line 27"/>
          <p:cNvSpPr>
            <a:spLocks noChangeShapeType="1"/>
          </p:cNvSpPr>
          <p:nvPr/>
        </p:nvSpPr>
        <p:spPr bwMode="auto">
          <a:xfrm flipV="1">
            <a:off x="1962059" y="3738166"/>
            <a:ext cx="31409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 sz="1654"/>
          </a:p>
        </p:txBody>
      </p: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508000" y="4437386"/>
            <a:ext cx="1433629" cy="48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158" dirty="0" smtClean="0"/>
              <a:t>Project strategy and business plan</a:t>
            </a:r>
            <a:endParaRPr lang="en-US" sz="1985" dirty="0"/>
          </a:p>
        </p:txBody>
      </p:sp>
      <p:cxnSp>
        <p:nvCxnSpPr>
          <p:cNvPr id="37" name="AutoShape 8"/>
          <p:cNvCxnSpPr>
            <a:cxnSpLocks noChangeShapeType="1"/>
          </p:cNvCxnSpPr>
          <p:nvPr/>
        </p:nvCxnSpPr>
        <p:spPr bwMode="auto">
          <a:xfrm>
            <a:off x="508000" y="4359554"/>
            <a:ext cx="1433629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99569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80002" y="1260000"/>
            <a:ext cx="6391275" cy="4244170"/>
          </a:xfrm>
        </p:spPr>
        <p:txBody>
          <a:bodyPr anchor="t"/>
          <a:lstStyle/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Selection of location </a:t>
            </a:r>
            <a:r>
              <a:rPr lang="en-US" b="1" dirty="0">
                <a:solidFill>
                  <a:schemeClr val="tx1"/>
                </a:solidFill>
              </a:rPr>
              <a:t>/ r</a:t>
            </a:r>
            <a:r>
              <a:rPr lang="en-US" b="1" dirty="0" smtClean="0">
                <a:solidFill>
                  <a:schemeClr val="tx1"/>
                </a:solidFill>
              </a:rPr>
              <a:t>egion </a:t>
            </a:r>
            <a:endParaRPr lang="en-US" b="1" dirty="0">
              <a:solidFill>
                <a:schemeClr val="tx1"/>
              </a:solidFill>
            </a:endParaRP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Clients / Suppliers</a:t>
            </a: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Labor </a:t>
            </a:r>
            <a:r>
              <a:rPr lang="en-US" dirty="0">
                <a:solidFill>
                  <a:schemeClr val="tx1"/>
                </a:solidFill>
              </a:rPr>
              <a:t>resources</a:t>
            </a: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Land category &amp; energy and utilities</a:t>
            </a:r>
            <a:endParaRPr lang="en-US" dirty="0">
              <a:solidFill>
                <a:schemeClr val="tx1"/>
              </a:solidFill>
            </a:endParaRP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Economical &amp; financial features</a:t>
            </a:r>
          </a:p>
          <a:p>
            <a:pPr lvl="1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Project management &amp; Technics</a:t>
            </a:r>
            <a:endParaRPr lang="en-US" b="1" dirty="0">
              <a:solidFill>
                <a:schemeClr val="tx1"/>
              </a:solidFill>
            </a:endParaRP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Organizational aspects and planning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Experienced team &amp; responsibilities (who-do-what)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Business targets and process knowledge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Knowledge of local aspects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areas of attention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GB" noProof="0" smtClean="0"/>
              <a:t>page </a:t>
            </a:r>
            <a:fld id="{C239CA27-86D7-4C84-9F07-29988B758EA9}" type="slidenum">
              <a:rPr lang="en-GB" noProof="0" smtClean="0"/>
              <a:pPr/>
              <a:t>5</a:t>
            </a:fld>
            <a:endParaRPr lang="en-GB" noProof="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0" y="2152649"/>
            <a:ext cx="3225042" cy="2368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03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69081" y="1158400"/>
            <a:ext cx="6391275" cy="4244170"/>
          </a:xfrm>
        </p:spPr>
        <p:txBody>
          <a:bodyPr anchor="t"/>
          <a:lstStyle/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Engineering</a:t>
            </a:r>
            <a:endParaRPr lang="en-US" b="1" dirty="0">
              <a:solidFill>
                <a:schemeClr val="tx1"/>
              </a:solidFill>
            </a:endParaRP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Local expertise </a:t>
            </a:r>
            <a:r>
              <a:rPr lang="en-US" dirty="0">
                <a:solidFill>
                  <a:schemeClr val="tx1"/>
                </a:solidFill>
              </a:rPr>
              <a:t>of project</a:t>
            </a: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Design norms and standards are different</a:t>
            </a: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Climatic and soil conditions variety</a:t>
            </a:r>
          </a:p>
          <a:p>
            <a:pPr marL="644525" lvl="1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Safety &amp; environmental requirements</a:t>
            </a:r>
          </a:p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Permitting</a:t>
            </a:r>
            <a:endParaRPr lang="en-US" b="1" dirty="0">
              <a:solidFill>
                <a:schemeClr val="tx1"/>
              </a:solidFill>
            </a:endParaRP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Certificates </a:t>
            </a:r>
            <a:r>
              <a:rPr lang="en-US" dirty="0" smtClean="0">
                <a:solidFill>
                  <a:schemeClr val="tx1"/>
                </a:solidFill>
              </a:rPr>
              <a:t>for equipment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Permits and Technical </a:t>
            </a:r>
            <a:r>
              <a:rPr lang="en-US" dirty="0">
                <a:solidFill>
                  <a:schemeClr val="tx1"/>
                </a:solidFill>
              </a:rPr>
              <a:t>Conditions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Commissioning</a:t>
            </a:r>
          </a:p>
          <a:p>
            <a:pPr marL="285750" lvl="1" indent="-28575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Construction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Permanent involvement of authorities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Works acceptance and commissioning</a:t>
            </a:r>
          </a:p>
          <a:p>
            <a:pPr marL="642938" lvl="3" indent="-285750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Registration of the facility</a:t>
            </a:r>
            <a:endParaRPr lang="en-US" dirty="0">
              <a:solidFill>
                <a:schemeClr val="tx1"/>
              </a:solidFill>
            </a:endParaRPr>
          </a:p>
          <a:p>
            <a:pPr marL="827088" lvl="2" indent="-285750"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areas of attention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GB" noProof="0" smtClean="0"/>
              <a:t>page </a:t>
            </a:r>
            <a:fld id="{C239CA27-86D7-4C84-9F07-29988B758EA9}" type="slidenum">
              <a:rPr lang="en-GB" noProof="0" smtClean="0"/>
              <a:pPr/>
              <a:t>6</a:t>
            </a:fld>
            <a:endParaRPr lang="en-GB" noProof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26725" t="11997" r="39862" b="3911"/>
          <a:stretch/>
        </p:blipFill>
        <p:spPr>
          <a:xfrm>
            <a:off x="6931296" y="1653540"/>
            <a:ext cx="2464163" cy="3488458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  <p:extLst>
      <p:ext uri="{BB962C8B-B14F-4D97-AF65-F5344CB8AC3E}">
        <p14:creationId xmlns:p14="http://schemas.microsoft.com/office/powerpoint/2010/main" val="39450021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About Tebodin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6403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>
            <a:fillRect/>
          </a:stretch>
        </p:blipFill>
        <p:spPr>
          <a:xfrm>
            <a:off x="5138023" y="1274593"/>
            <a:ext cx="4764567" cy="274637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endParaRPr lang="en-GB" dirty="0" smtClean="0"/>
          </a:p>
          <a:p>
            <a:pPr>
              <a:buFont typeface="Wingdings" pitchFamily="2" charset="2"/>
              <a:buChar char="§"/>
            </a:pPr>
            <a:endParaRPr lang="en-GB" dirty="0" smtClean="0"/>
          </a:p>
          <a:p>
            <a:pPr>
              <a:buFont typeface="Wingdings" pitchFamily="2" charset="2"/>
              <a:buChar char="§"/>
            </a:pPr>
            <a:r>
              <a:rPr lang="en-US" dirty="0"/>
              <a:t>Founded in 1945, The Hague, the Netherlands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40 </a:t>
            </a:r>
            <a:r>
              <a:rPr lang="en-US" dirty="0"/>
              <a:t>offices in </a:t>
            </a:r>
            <a:r>
              <a:rPr lang="ru-RU" dirty="0" smtClean="0"/>
              <a:t>18</a:t>
            </a:r>
            <a:r>
              <a:rPr lang="en-US" dirty="0" smtClean="0"/>
              <a:t> </a:t>
            </a:r>
            <a:r>
              <a:rPr lang="en-US" dirty="0"/>
              <a:t>countries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About </a:t>
            </a:r>
            <a:r>
              <a:rPr lang="en-US" dirty="0" smtClean="0"/>
              <a:t>3,</a:t>
            </a:r>
            <a:r>
              <a:rPr lang="ru-RU" dirty="0" smtClean="0"/>
              <a:t>6</a:t>
            </a:r>
            <a:r>
              <a:rPr lang="en-US" dirty="0" smtClean="0"/>
              <a:t>00 </a:t>
            </a:r>
            <a:r>
              <a:rPr lang="en-US" dirty="0"/>
              <a:t>consultants and engineers worldwide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&gt;</a:t>
            </a:r>
            <a:r>
              <a:rPr lang="nl-NL" dirty="0"/>
              <a:t>75 % </a:t>
            </a:r>
            <a:r>
              <a:rPr lang="en-US" dirty="0"/>
              <a:t>of turnover - repetitive business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Part of Bilfinger since 2012</a:t>
            </a:r>
          </a:p>
          <a:p>
            <a:pPr>
              <a:buFont typeface="Wingdings" pitchFamily="2" charset="2"/>
              <a:buChar char="§"/>
            </a:pPr>
            <a:r>
              <a:rPr lang="en-US" dirty="0"/>
              <a:t>www.tebodin.bilfinger.com</a:t>
            </a:r>
          </a:p>
          <a:p>
            <a:endParaRPr lang="nl-NL" dirty="0" smtClean="0"/>
          </a:p>
          <a:p>
            <a:pPr marL="0" indent="0">
              <a:spcBef>
                <a:spcPct val="0"/>
              </a:spcBef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figures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GB" dirty="0" smtClean="0"/>
              <a:t>page </a:t>
            </a:r>
            <a:fld id="{C239CA27-86D7-4C84-9F07-29988B758EA9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5127975" y="3365919"/>
            <a:ext cx="477484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b="1" dirty="0" smtClean="0">
                <a:solidFill>
                  <a:srgbClr val="B10024"/>
                </a:solidFill>
              </a:rPr>
              <a:t>North West Europe</a:t>
            </a:r>
            <a:r>
              <a:rPr lang="en-GB" sz="1200" b="1" dirty="0" smtClean="0">
                <a:solidFill>
                  <a:schemeClr val="accent1"/>
                </a:solidFill>
              </a:rPr>
              <a:t/>
            </a:r>
            <a:br>
              <a:rPr lang="en-GB" sz="1200" b="1" dirty="0" smtClean="0">
                <a:solidFill>
                  <a:schemeClr val="accent1"/>
                </a:solidFill>
              </a:rPr>
            </a:br>
            <a:r>
              <a:rPr lang="en-GB" sz="1200" dirty="0" smtClean="0"/>
              <a:t>Belgium, The Netherlands, United Kingdom</a:t>
            </a:r>
          </a:p>
          <a:p>
            <a:r>
              <a:rPr lang="en-GB" sz="1200" b="1" dirty="0" smtClean="0">
                <a:solidFill>
                  <a:srgbClr val="B10024"/>
                </a:solidFill>
              </a:rPr>
              <a:t>Central and Eastern </a:t>
            </a:r>
            <a:r>
              <a:rPr lang="en-GB" sz="1200" b="1" dirty="0">
                <a:solidFill>
                  <a:srgbClr val="B10024"/>
                </a:solidFill>
              </a:rPr>
              <a:t>Europe</a:t>
            </a:r>
            <a:r>
              <a:rPr lang="en-GB" sz="1200" b="1" dirty="0" smtClean="0">
                <a:solidFill>
                  <a:schemeClr val="accent1"/>
                </a:solidFill>
              </a:rPr>
              <a:t/>
            </a:r>
            <a:br>
              <a:rPr lang="en-GB" sz="1200" b="1" dirty="0" smtClean="0">
                <a:solidFill>
                  <a:schemeClr val="accent1"/>
                </a:solidFill>
              </a:rPr>
            </a:br>
            <a:r>
              <a:rPr lang="en-GB" sz="1200" dirty="0" smtClean="0"/>
              <a:t>Czech Republic, Hungary, Poland,</a:t>
            </a:r>
          </a:p>
          <a:p>
            <a:r>
              <a:rPr lang="en-GB" sz="1200" dirty="0" smtClean="0"/>
              <a:t>Romania, Serbia, </a:t>
            </a:r>
            <a:r>
              <a:rPr lang="en-GB" sz="1200" b="1" dirty="0"/>
              <a:t>Russia</a:t>
            </a:r>
            <a:r>
              <a:rPr lang="en-GB" sz="1200" dirty="0"/>
              <a:t>, Ukraine</a:t>
            </a:r>
            <a:endParaRPr lang="en-GB" sz="1200" dirty="0" smtClean="0"/>
          </a:p>
          <a:p>
            <a:r>
              <a:rPr lang="en-GB" sz="1200" b="1" dirty="0" smtClean="0">
                <a:solidFill>
                  <a:srgbClr val="B10024"/>
                </a:solidFill>
              </a:rPr>
              <a:t>Middle East </a:t>
            </a:r>
            <a:r>
              <a:rPr lang="en-GB" sz="1200" b="1" dirty="0" smtClean="0">
                <a:solidFill>
                  <a:schemeClr val="accent1"/>
                </a:solidFill>
              </a:rPr>
              <a:t/>
            </a:r>
            <a:br>
              <a:rPr lang="en-GB" sz="1200" b="1" dirty="0" smtClean="0">
                <a:solidFill>
                  <a:schemeClr val="accent1"/>
                </a:solidFill>
              </a:rPr>
            </a:br>
            <a:r>
              <a:rPr lang="en-GB" sz="1200" dirty="0" smtClean="0"/>
              <a:t>Bahrain, Oman, Qatar, Saudi Arabia, United Arab Emirates</a:t>
            </a:r>
          </a:p>
          <a:p>
            <a:r>
              <a:rPr lang="en-GB" sz="1200" b="1" dirty="0" smtClean="0">
                <a:solidFill>
                  <a:srgbClr val="B10024"/>
                </a:solidFill>
              </a:rPr>
              <a:t>Asia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China, Indonesia</a:t>
            </a:r>
            <a:endParaRPr lang="ru-RU" sz="1200" dirty="0" smtClean="0"/>
          </a:p>
          <a:p>
            <a:r>
              <a:rPr lang="en-GB" sz="1200" b="1" dirty="0" smtClean="0">
                <a:solidFill>
                  <a:srgbClr val="B10024"/>
                </a:solidFill>
              </a:rPr>
              <a:t>North America</a:t>
            </a:r>
            <a:r>
              <a:rPr lang="en-GB" sz="1200" dirty="0" smtClean="0"/>
              <a:t/>
            </a:r>
            <a:br>
              <a:rPr lang="en-GB" sz="1200" dirty="0" smtClean="0"/>
            </a:br>
            <a:r>
              <a:rPr lang="en-GB" sz="1200" dirty="0" smtClean="0"/>
              <a:t>United States of America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68200128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" b="39"/>
          <a:stretch>
            <a:fillRect/>
          </a:stretch>
        </p:blipFill>
        <p:spPr>
          <a:xfrm>
            <a:off x="180002" y="2743165"/>
            <a:ext cx="6390000" cy="2746412"/>
          </a:xfrm>
        </p:spPr>
      </p:pic>
      <p:sp>
        <p:nvSpPr>
          <p:cNvPr id="20" name="Rectangle 19"/>
          <p:cNvSpPr/>
          <p:nvPr/>
        </p:nvSpPr>
        <p:spPr>
          <a:xfrm>
            <a:off x="180002" y="1264412"/>
            <a:ext cx="6390000" cy="1352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err="1" smtClean="0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Tebodin in Russia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22 years in Russia (since 1994)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150 </a:t>
            </a:r>
            <a:r>
              <a:rPr lang="en-US" dirty="0">
                <a:solidFill>
                  <a:schemeClr val="tx1"/>
                </a:solidFill>
              </a:rPr>
              <a:t>employees </a:t>
            </a:r>
            <a:r>
              <a:rPr lang="en-US" dirty="0" smtClean="0">
                <a:solidFill>
                  <a:schemeClr val="tx1"/>
                </a:solidFill>
              </a:rPr>
              <a:t>in Russia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In-house project execution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Variation of specialists and </a:t>
            </a:r>
            <a:r>
              <a:rPr lang="en-US" dirty="0" smtClean="0">
                <a:solidFill>
                  <a:schemeClr val="tx1"/>
                </a:solidFill>
              </a:rPr>
              <a:t>expertise at all project phases</a:t>
            </a:r>
            <a:endParaRPr lang="en-US" dirty="0"/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Certificates </a:t>
            </a:r>
            <a:r>
              <a:rPr lang="en-US" dirty="0">
                <a:solidFill>
                  <a:schemeClr val="tx1"/>
                </a:solidFill>
              </a:rPr>
              <a:t>ISO 9001, ISO 14001  and OHSAS 18001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SRO certificates for business (engineering and construction control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GB" noProof="0" smtClean="0"/>
              <a:t>page </a:t>
            </a:r>
            <a:fld id="{C239CA27-86D7-4C84-9F07-29988B758EA9}" type="slidenum">
              <a:rPr lang="en-GB" noProof="0" smtClean="0"/>
              <a:pPr/>
              <a:t>9</a:t>
            </a:fld>
            <a:endParaRPr lang="en-GB" noProof="0" dirty="0"/>
          </a:p>
        </p:txBody>
      </p:sp>
      <p:sp>
        <p:nvSpPr>
          <p:cNvPr id="7" name="Rectangle 374"/>
          <p:cNvSpPr>
            <a:spLocks noChangeArrowheads="1"/>
          </p:cNvSpPr>
          <p:nvPr/>
        </p:nvSpPr>
        <p:spPr bwMode="auto">
          <a:xfrm>
            <a:off x="1291609" y="3838877"/>
            <a:ext cx="2125662" cy="25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US" altLang="en-US" sz="1050" b="1" dirty="0" smtClean="0">
                <a:solidFill>
                  <a:schemeClr val="bg1"/>
                </a:solidFill>
              </a:rPr>
              <a:t>Saint-Petersburg</a:t>
            </a:r>
            <a:endParaRPr lang="en-US" altLang="en-US" sz="1050" b="1" dirty="0">
              <a:solidFill>
                <a:schemeClr val="bg1"/>
              </a:solidFill>
            </a:endParaRPr>
          </a:p>
        </p:txBody>
      </p:sp>
      <p:sp>
        <p:nvSpPr>
          <p:cNvPr id="9" name="Rectangle 374"/>
          <p:cNvSpPr>
            <a:spLocks noChangeArrowheads="1"/>
          </p:cNvSpPr>
          <p:nvPr/>
        </p:nvSpPr>
        <p:spPr bwMode="auto">
          <a:xfrm>
            <a:off x="1681938" y="4071588"/>
            <a:ext cx="1345005" cy="25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US" altLang="en-US" sz="1050" b="1" dirty="0" smtClean="0">
                <a:solidFill>
                  <a:schemeClr val="bg1"/>
                </a:solidFill>
              </a:rPr>
              <a:t>Moscow</a:t>
            </a:r>
            <a:endParaRPr lang="en-US" altLang="en-US" sz="1050" b="1" dirty="0">
              <a:solidFill>
                <a:schemeClr val="bg1"/>
              </a:solidFill>
            </a:endParaRPr>
          </a:p>
        </p:txBody>
      </p:sp>
      <p:sp>
        <p:nvSpPr>
          <p:cNvPr id="10" name="Rectangle 374"/>
          <p:cNvSpPr>
            <a:spLocks noChangeArrowheads="1"/>
          </p:cNvSpPr>
          <p:nvPr/>
        </p:nvSpPr>
        <p:spPr bwMode="auto">
          <a:xfrm>
            <a:off x="3653155" y="3975338"/>
            <a:ext cx="2125662" cy="25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>
            <a:spAutoFit/>
          </a:bodyPr>
          <a:lstStyle/>
          <a:p>
            <a:pPr defTabSz="762000"/>
            <a:r>
              <a:rPr lang="en-US" altLang="en-US" sz="1050" b="1" dirty="0" smtClean="0">
                <a:solidFill>
                  <a:schemeClr val="bg1"/>
                </a:solidFill>
              </a:rPr>
              <a:t>Yekaterinburg</a:t>
            </a:r>
            <a:endParaRPr lang="en-US" altLang="en-US" sz="1050" b="1" dirty="0">
              <a:solidFill>
                <a:schemeClr val="bg1"/>
              </a:solidFill>
            </a:endParaRPr>
          </a:p>
        </p:txBody>
      </p:sp>
      <p:sp>
        <p:nvSpPr>
          <p:cNvPr id="11" name="Rectangle 374"/>
          <p:cNvSpPr>
            <a:spLocks noChangeArrowheads="1"/>
          </p:cNvSpPr>
          <p:nvPr/>
        </p:nvSpPr>
        <p:spPr bwMode="auto">
          <a:xfrm>
            <a:off x="2158403" y="4653303"/>
            <a:ext cx="1386101" cy="25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defTabSz="762000"/>
            <a:r>
              <a:rPr lang="en-US" altLang="en-US" sz="1050" b="1" dirty="0" smtClean="0">
                <a:solidFill>
                  <a:schemeClr val="bg1"/>
                </a:solidFill>
              </a:rPr>
              <a:t>Rostov-on-Don</a:t>
            </a:r>
            <a:endParaRPr lang="en-US" altLang="en-US" sz="1050" b="1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425710" y="4623641"/>
            <a:ext cx="157959" cy="135467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err="1" smtClean="0">
              <a:solidFill>
                <a:srgbClr val="00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flipV="1">
            <a:off x="911059" y="4674781"/>
            <a:ext cx="312843" cy="129693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err="1" smtClean="0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949" y="1571983"/>
            <a:ext cx="1201818" cy="12018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961" y="1336643"/>
            <a:ext cx="1845455" cy="76401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26" y="1513780"/>
            <a:ext cx="1303866" cy="31734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8" t="17302" r="8136" b="26427"/>
          <a:stretch/>
        </p:blipFill>
        <p:spPr>
          <a:xfrm>
            <a:off x="502101" y="2068332"/>
            <a:ext cx="1394849" cy="34871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456" y="1513780"/>
            <a:ext cx="917415" cy="96180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77468" y="2622790"/>
            <a:ext cx="6390000" cy="68596"/>
          </a:xfrm>
          <a:prstGeom prst="rect">
            <a:avLst/>
          </a:prstGeom>
          <a:solidFill>
            <a:srgbClr val="008A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 err="1" smtClean="0">
              <a:solidFill>
                <a:srgbClr val="000000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941" y="1218298"/>
            <a:ext cx="1331333" cy="9985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280" y="1419773"/>
            <a:ext cx="1381307" cy="30216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23" y="2180905"/>
            <a:ext cx="1385641" cy="29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14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Bilfinger blue">
  <a:themeElements>
    <a:clrScheme name="Colours Tebodin Red">
      <a:dk1>
        <a:srgbClr val="000000"/>
      </a:dk1>
      <a:lt1>
        <a:srgbClr val="FFFFFF"/>
      </a:lt1>
      <a:dk2>
        <a:srgbClr val="DF8094"/>
      </a:dk2>
      <a:lt2>
        <a:srgbClr val="EFCCD3"/>
      </a:lt2>
      <a:accent1>
        <a:srgbClr val="B10024"/>
      </a:accent1>
      <a:accent2>
        <a:srgbClr val="C84C65"/>
      </a:accent2>
      <a:accent3>
        <a:srgbClr val="5E5C60"/>
      </a:accent3>
      <a:accent4>
        <a:srgbClr val="8E8D8F"/>
      </a:accent4>
      <a:accent5>
        <a:srgbClr val="BFBEBF"/>
      </a:accent5>
      <a:accent6>
        <a:srgbClr val="DFDEDC"/>
      </a:accent6>
      <a:hlink>
        <a:srgbClr val="FFFFFF"/>
      </a:hlink>
      <a:folHlink>
        <a:srgbClr val="FFFFFF"/>
      </a:folHlink>
    </a:clrScheme>
    <a:fontScheme name="Bilfinger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1400" dirty="0" err="1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400" dirty="0" err="1" smtClean="0">
            <a:solidFill>
              <a:srgbClr val="000000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Colours Tebodin">
      <a:dk1>
        <a:srgbClr val="C9D200"/>
      </a:dk1>
      <a:lt1>
        <a:srgbClr val="008AD9"/>
      </a:lt1>
      <a:dk2>
        <a:srgbClr val="C84C65"/>
      </a:dk2>
      <a:lt2>
        <a:srgbClr val="B10024"/>
      </a:lt2>
      <a:accent1>
        <a:srgbClr val="DF8094"/>
      </a:accent1>
      <a:accent2>
        <a:srgbClr val="EFCCD3"/>
      </a:accent2>
      <a:accent3>
        <a:srgbClr val="5E5C60"/>
      </a:accent3>
      <a:accent4>
        <a:srgbClr val="8E8D8F"/>
      </a:accent4>
      <a:accent5>
        <a:srgbClr val="BDBEC0"/>
      </a:accent5>
      <a:accent6>
        <a:srgbClr val="DFDEDC"/>
      </a:accent6>
      <a:hlink>
        <a:srgbClr val="000000"/>
      </a:hlink>
      <a:folHlink>
        <a:srgbClr val="000000"/>
      </a:folHlink>
    </a:clrScheme>
    <a:fontScheme name="Bilfinger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ilfinger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F617A89538BA4BB7D8D997A8FE9061" ma:contentTypeVersion="2" ma:contentTypeDescription="Create a new document." ma:contentTypeScope="" ma:versionID="c13c225ee8ddb2671a194371419e2c0f">
  <xsd:schema xmlns:xsd="http://www.w3.org/2001/XMLSchema" xmlns:p="http://schemas.microsoft.com/office/2006/metadata/properties" xmlns:ns2="302f4dc9-d9dd-47c3-aeed-32580b0de0cd" targetNamespace="http://schemas.microsoft.com/office/2006/metadata/properties" ma:root="true" ma:fieldsID="f1e775e970669f151cbc89f0247368b7" ns2:_="">
    <xsd:import namespace="302f4dc9-d9dd-47c3-aeed-32580b0de0cd"/>
    <xsd:element name="properties">
      <xsd:complexType>
        <xsd:sequence>
          <xsd:element name="documentManagement">
            <xsd:complexType>
              <xsd:all>
                <xsd:element ref="ns2:Presentation_x0020_typ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302f4dc9-d9dd-47c3-aeed-32580b0de0cd" elementFormDefault="qualified">
    <xsd:import namespace="http://schemas.microsoft.com/office/2006/documentManagement/types"/>
    <xsd:element name="Presentation_x0020_type" ma:index="8" nillable="true" ma:displayName="Presentation type" ma:format="Dropdown" ma:internalName="Presentation_x0020_type">
      <xsd:simpleType>
        <xsd:restriction base="dms:Choice">
          <xsd:enumeration value="Key slides"/>
          <xsd:enumeration value="Market presentation"/>
          <xsd:enumeration value="Presentation templat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resentation_x0020_type xmlns="302f4dc9-d9dd-47c3-aeed-32580b0de0cd" xsi:nil="true"/>
  </documentManagement>
</p:properties>
</file>

<file path=customXml/itemProps1.xml><?xml version="1.0" encoding="utf-8"?>
<ds:datastoreItem xmlns:ds="http://schemas.openxmlformats.org/officeDocument/2006/customXml" ds:itemID="{9E2C603F-B28E-4B46-A723-6B5BF327A5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5A7859-B35E-4995-BEE7-1E3B06D725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2f4dc9-d9dd-47c3-aeed-32580b0de0c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3204F877-F19B-433D-AEF9-C0392CF86162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www.w3.org/XML/1998/namespace"/>
    <ds:schemaRef ds:uri="302f4dc9-d9dd-47c3-aeed-32580b0de0cd"/>
    <ds:schemaRef ds:uri="http://purl.org/dc/dcmitype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6358</TotalTime>
  <Words>456</Words>
  <Application>Microsoft Office PowerPoint</Application>
  <PresentationFormat>Custom</PresentationFormat>
  <Paragraphs>163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Wingdings</vt:lpstr>
      <vt:lpstr>1_Bilfinger blue</vt:lpstr>
      <vt:lpstr>WE MAKE IDEAS WORK Features of the design, construction and engineering of industrial faculties in Russia</vt:lpstr>
      <vt:lpstr>Specifics of project execution</vt:lpstr>
      <vt:lpstr>Key trend facts of industry in Russia</vt:lpstr>
      <vt:lpstr>Project life cycle</vt:lpstr>
      <vt:lpstr>Key areas of attention</vt:lpstr>
      <vt:lpstr>Key areas of attention</vt:lpstr>
      <vt:lpstr>About Tebodin</vt:lpstr>
      <vt:lpstr>Key figures</vt:lpstr>
      <vt:lpstr>Tebodin in Russia</vt:lpstr>
      <vt:lpstr>Our main services</vt:lpstr>
      <vt:lpstr>always close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Pavlova, Elena</dc:creator>
  <cp:lastModifiedBy>Khakimov, Eduard</cp:lastModifiedBy>
  <cp:revision>1754</cp:revision>
  <cp:lastPrinted>2014-04-23T05:04:49Z</cp:lastPrinted>
  <dcterms:created xsi:type="dcterms:W3CDTF">2012-07-14T16:18:29Z</dcterms:created>
  <dcterms:modified xsi:type="dcterms:W3CDTF">2016-10-23T15:14:51Z</dcterms:modified>
</cp:coreProperties>
</file>